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9"/>
  </p:notesMasterIdLst>
  <p:sldIdLst>
    <p:sldId id="2147377110" r:id="rId5"/>
    <p:sldId id="2147481210" r:id="rId6"/>
    <p:sldId id="2147481206" r:id="rId7"/>
    <p:sldId id="214748120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éance d’information sur l’entente de fournisseurs attitrés pour l’IUF d’ApprovisiOntario" id="{824A7A97-152F-4894-B100-C1900626F5E1}">
          <p14:sldIdLst>
            <p14:sldId id="2147377110"/>
            <p14:sldId id="2147481210"/>
            <p14:sldId id="2147481206"/>
            <p14:sldId id="21474812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819518-0C1D-8F0E-7579-5D1725AB1B90}" name="Park, Sungji (She/Her) (EDU)" initials="SP" userId="S::Sungji.Park@ontario.ca::3acdaec2-cdcb-479d-ba30-cf31649911ae" providerId="AD"/>
  <p188:author id="{1D4C153C-D8D8-6424-03C7-E97BA1A22E53}" name="Valji, Fatema (CSCO)" initials="VF(" userId="S::fatema.valji@supplyontario.ca::173e4b40-a4b5-43c0-91b6-13f265df4682" providerId="AD"/>
  <p188:author id="{3A512357-8855-CC9D-2A49-AFB26E3B5474}" name="Boone-Watt, Cole (CSCO)" initials="CB" userId="S::Cole.Boone-Watt@supplyontario.ca::9bfbd2da-6188-4236-8c46-2c24f51dc0da" providerId="AD"/>
  <p188:author id="{DF69997B-432D-671B-BAAC-5ABE2BC26946}" name="Bekkari, Zainab (CSCO)" initials="B(" userId="S::zainab.bekkari@supplyontario.ca::73490eed-d41b-468b-a4b2-85e35efcf097" providerId="AD"/>
  <p188:author id="{FCC29F84-22F2-9D9E-0B78-C26826D89A21}" name="Korecki, Jackie (CSCO)" initials="KJ(" userId="S::Jackie.korecki@supplyontario.ca::43d5ffa5-2b8a-4610-9b34-f3c958a416d8" providerId="AD"/>
  <p188:author id="{4FBB4EAC-8587-1EE7-7684-52721B02E686}" name="Kotak, Rikin (CSCO)" initials="KR(" userId="S::Rikin.Kotak@supplyontario.ca::36cc6771-4951-473a-8106-5358e4d4552b" providerId="AD"/>
  <p188:author id="{CB4323B3-B9BF-8EDD-DBB1-9AB1E410DF08}" name="Tremblay, Dominic (CSCO)" initials="TD(" userId="S::Dominic.Tremblay@supplyontario.ca::34a2cf2f-2a49-4aa6-bea7-ec92cd0f6c0e" providerId="AD"/>
  <p188:author id="{6D752EB5-4938-50D1-04F8-6169AA03F73C}" name="Quraishy, Jalal (CSCO)" initials="QJ" userId="S::jalal.quraishy@supplyontario.ca::9699a5f4-2ed0-43ff-bea3-7a3a08850a65" providerId="AD"/>
  <p188:author id="{7EE0B2B8-1238-55EC-33A0-50F668AAF9F9}" name="Georgiou, Helen (CSCO)" initials="HG" userId="S::Helen.Georgiou@supplyontario.ca::c8e8a2c3-2cfc-4d1e-b721-a48244e7b33a" providerId="AD"/>
  <p188:author id="{FD0645C9-FE29-ECDC-2429-3179F369DF78}" name="Staszkiel, David (CSCO)" initials="SD(" userId="S::david.staszkiel@supplyontario.ca::5be6c331-38b6-43d3-8718-211a185864ac" providerId="AD"/>
  <p188:author id="{263FC9FF-BD83-9CA2-5EF9-0D3758E54E50}" name="Randmaa, Mark (CSCO)" initials="RM" userId="S::mark.randmaa@supplyontario.ca::93badf09-edef-477f-8534-bf32110cb32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4747"/>
    <a:srgbClr val="0D7CC1"/>
    <a:srgbClr val="3B41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1BF4C-D053-4AC0-B1B6-9943C591394B}" type="datetimeFigureOut">
              <a:rPr lang="en-CA" smtClean="0"/>
              <a:t>2026-05-21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18B45-DDD2-4283-BFF3-ED4FAEF0395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1554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E160D-9E83-06F2-BA77-BD9FBD9E2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0ECC99-0B1B-A550-52E2-1343095D7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7DA3C-1B48-31B8-F5F3-1BD2C3BD1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43404-3E74-4A88-9475-222181020B16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4348A-902E-7899-142A-2B6F3A506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ED8BDF-80B6-396E-561E-871A2E89E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8127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10022-CF2E-FDFC-D56D-FE5007E36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50E53-241C-8474-8E7A-B4F529975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78996-1D4A-2F74-6809-4C31FEE93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40698-7579-42A8-BE71-7398456259AE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FF57A-269F-A09E-FC58-79FD8C13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0BFB1-90B9-C67B-0C42-7FA35651B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264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14493-E25B-6B33-B8C6-A15C8538C7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86DED0-8E51-301B-E743-08712CDA51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8E9B4-5285-F8CC-4B77-B520D4E53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7BF39-7AB7-4B4A-A6D2-4AFE1034C276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EBA21C-59A8-69CA-77B0-67DC63D2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4D180-FA6B-7882-8662-0CA8AD47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0414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DF4C668-01D9-9624-F9F5-2CE410EB66BE}"/>
              </a:ext>
            </a:extLst>
          </p:cNvPr>
          <p:cNvGrpSpPr/>
          <p:nvPr userDrawn="1"/>
        </p:nvGrpSpPr>
        <p:grpSpPr>
          <a:xfrm>
            <a:off x="-2692" y="-17418"/>
            <a:ext cx="3886714" cy="6897192"/>
            <a:chOff x="-2692" y="-17418"/>
            <a:chExt cx="3886714" cy="6897192"/>
          </a:xfrm>
        </p:grpSpPr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6403F284-A55C-0688-C26A-33C4C0F066E8}"/>
                </a:ext>
              </a:extLst>
            </p:cNvPr>
            <p:cNvSpPr/>
            <p:nvPr/>
          </p:nvSpPr>
          <p:spPr>
            <a:xfrm>
              <a:off x="-1662" y="-13065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923B0164-1E33-7AB9-BA88-9D6D88D68F5F}"/>
                </a:ext>
              </a:extLst>
            </p:cNvPr>
            <p:cNvSpPr/>
            <p:nvPr/>
          </p:nvSpPr>
          <p:spPr>
            <a:xfrm rot="10800000">
              <a:off x="-1660" y="-17418"/>
              <a:ext cx="1953412" cy="1728000"/>
            </a:xfrm>
            <a:prstGeom prst="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E2FCAE45-ECF7-9AC2-DE55-A9DECFA2BA9B}"/>
                </a:ext>
              </a:extLst>
            </p:cNvPr>
            <p:cNvSpPr/>
            <p:nvPr/>
          </p:nvSpPr>
          <p:spPr>
            <a:xfrm>
              <a:off x="965305" y="-17418"/>
              <a:ext cx="1953412" cy="1728000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0F0CE88D-C55B-33C6-DBD6-8FDB6FF5D816}"/>
                </a:ext>
              </a:extLst>
            </p:cNvPr>
            <p:cNvSpPr/>
            <p:nvPr/>
          </p:nvSpPr>
          <p:spPr>
            <a:xfrm rot="10800000">
              <a:off x="965306" y="1706226"/>
              <a:ext cx="1953412" cy="17280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65BC6F6F-0502-82C2-D526-C07C1D4E66D2}"/>
                </a:ext>
              </a:extLst>
            </p:cNvPr>
            <p:cNvSpPr/>
            <p:nvPr/>
          </p:nvSpPr>
          <p:spPr>
            <a:xfrm>
              <a:off x="1930610" y="1706226"/>
              <a:ext cx="1953412" cy="172800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8BD6A816-B95C-0B14-A655-610C41EA39C7}"/>
                </a:ext>
              </a:extLst>
            </p:cNvPr>
            <p:cNvSpPr/>
            <p:nvPr/>
          </p:nvSpPr>
          <p:spPr>
            <a:xfrm>
              <a:off x="-1661" y="5135227"/>
              <a:ext cx="1953412" cy="1728000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F7947F3-F67E-0A49-00C1-7BA40AB00301}"/>
                </a:ext>
              </a:extLst>
            </p:cNvPr>
            <p:cNvSpPr/>
            <p:nvPr/>
          </p:nvSpPr>
          <p:spPr>
            <a:xfrm rot="10800000">
              <a:off x="965305" y="5126518"/>
              <a:ext cx="1953412" cy="1728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437D0375-DF80-E556-5782-D47BBD82536C}"/>
                </a:ext>
              </a:extLst>
            </p:cNvPr>
            <p:cNvSpPr/>
            <p:nvPr/>
          </p:nvSpPr>
          <p:spPr>
            <a:xfrm>
              <a:off x="965305" y="3416808"/>
              <a:ext cx="1953412" cy="1728000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C2D98561-0B81-2E9A-D2B3-C91A28CF48B1}"/>
                </a:ext>
              </a:extLst>
            </p:cNvPr>
            <p:cNvSpPr/>
            <p:nvPr/>
          </p:nvSpPr>
          <p:spPr>
            <a:xfrm rot="10800000">
              <a:off x="-1660" y="3425517"/>
              <a:ext cx="1953412" cy="1728000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6719A490-7DA4-1664-FACD-9D316EED11B6}"/>
                </a:ext>
              </a:extLst>
            </p:cNvPr>
            <p:cNvSpPr/>
            <p:nvPr/>
          </p:nvSpPr>
          <p:spPr>
            <a:xfrm rot="10800000">
              <a:off x="1930608" y="3425517"/>
              <a:ext cx="1953412" cy="1728000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6C87A386-ADAE-40FA-6B54-517DAA13861F}"/>
                </a:ext>
              </a:extLst>
            </p:cNvPr>
            <p:cNvSpPr/>
            <p:nvPr/>
          </p:nvSpPr>
          <p:spPr>
            <a:xfrm>
              <a:off x="-1661" y="1706226"/>
              <a:ext cx="1953412" cy="1728000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C5A144F-8B81-7FE6-9820-B9A5016B25D1}"/>
                </a:ext>
              </a:extLst>
            </p:cNvPr>
            <p:cNvSpPr/>
            <p:nvPr/>
          </p:nvSpPr>
          <p:spPr>
            <a:xfrm rot="10800000" flipH="1">
              <a:off x="-2692" y="1714936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12448257-709C-1B92-B0B3-C406580C495B}"/>
                </a:ext>
              </a:extLst>
            </p:cNvPr>
            <p:cNvSpPr/>
            <p:nvPr/>
          </p:nvSpPr>
          <p:spPr>
            <a:xfrm>
              <a:off x="-632" y="3423773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2630E308-1890-EDDD-4067-030D95189E10}"/>
                </a:ext>
              </a:extLst>
            </p:cNvPr>
            <p:cNvSpPr/>
            <p:nvPr/>
          </p:nvSpPr>
          <p:spPr>
            <a:xfrm rot="10800000" flipH="1">
              <a:off x="-1662" y="5151774"/>
              <a:ext cx="986446" cy="1728000"/>
            </a:xfrm>
            <a:prstGeom prst="triangle">
              <a:avLst>
                <a:gd name="adj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BE73BC07-ED7D-FC7E-30B0-F29D2C31DD44}"/>
              </a:ext>
            </a:extLst>
          </p:cNvPr>
          <p:cNvSpPr/>
          <p:nvPr userDrawn="1"/>
        </p:nvSpPr>
        <p:spPr>
          <a:xfrm rot="5400000">
            <a:off x="10685397" y="541298"/>
            <a:ext cx="1619794" cy="5371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600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B4F2195-CAC9-DF53-F274-87C0418971C7}"/>
              </a:ext>
            </a:extLst>
          </p:cNvPr>
          <p:cNvSpPr/>
          <p:nvPr userDrawn="1"/>
        </p:nvSpPr>
        <p:spPr>
          <a:xfrm>
            <a:off x="4223657" y="3381975"/>
            <a:ext cx="7540236" cy="8866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C0F3C427-6221-84DC-4B3B-A61BDD377B4B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223656" y="2540915"/>
            <a:ext cx="7455725" cy="742612"/>
          </a:xfrm>
        </p:spPr>
        <p:txBody>
          <a:bodyPr>
            <a:noAutofit/>
          </a:bodyPr>
          <a:lstStyle>
            <a:lvl1pPr marL="0" indent="0">
              <a:buNone/>
              <a:defRPr sz="4400" b="1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9E8053E4-D48F-8D50-B7FD-E527AB6035B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201119" y="3584958"/>
            <a:ext cx="5898845" cy="1039813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0C715417-73B8-72C8-504B-0D011D653D4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 flipH="1">
            <a:off x="11329912" y="91598"/>
            <a:ext cx="330763" cy="889000"/>
          </a:xfrm>
        </p:spPr>
        <p:txBody>
          <a:bodyPr vert="vert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644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D8C9D-4DF0-AAB5-456D-E536594C1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8B27A-0F2F-EFD8-6AE2-E5F804A36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500B9-6809-88C6-368A-5933D457D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3BEC8-6CCC-4631-B0F3-97F2FBB84E91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C6FB2-2AAA-BD1A-BD4A-ABA42DFA2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D0221-8919-401A-D69B-258D38B9F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244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31D95-F122-990D-3454-B138E5382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1D828-0539-9DB1-5AAE-D0056E811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027A3-794C-AD1B-D847-A995FA2F0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208E-A8BA-49BA-BAFE-BE28D1DFF688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D79D4-5DD3-D282-9643-42CB5561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86D60-900D-B679-0574-9F802C8C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93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64968-8974-A77D-D8AF-0E332334F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7213-3724-3825-F11F-FEFC071887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0EA727-4E94-294C-CEA6-A335B1413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78D55-D58A-0429-FBFC-EEC6948B2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0E0D6-6B79-4208-8477-84A766862D0C}" type="datetime1">
              <a:rPr lang="en-CA" smtClean="0"/>
              <a:t>2026-05-21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195AD6-1975-B281-6FE0-A407A2B9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99D33-4D82-7D8E-D2B6-2A765430C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86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53C11-8BCE-0AD3-EDC4-765256218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06718-ADDA-3B89-4F6C-C6C7DE6E6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BCE7F1-28E9-8A88-A503-2CBEFD4B9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3021E3-6346-34E4-ABD4-9BACE2E05B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902289-9BBF-F3D5-5F06-97682987BC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E9772E-7198-B325-F469-20313DEC2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AD65F-1FC4-4E3F-8813-0894D50E4ED8}" type="datetime1">
              <a:rPr lang="en-CA" smtClean="0"/>
              <a:t>2026-05-21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0AF4C1-1188-95CC-9015-39DD9743B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20ED13-1E76-E44F-E66E-D7291D0CF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5792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8D1CC-A753-5359-98E0-315DA8AD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37EB9-CF79-0F89-D6CD-F4D51A8BC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CD091-801E-4CC1-8F4A-4F55BA16A1DD}" type="datetime1">
              <a:rPr lang="en-CA" smtClean="0"/>
              <a:t>2026-05-21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21E81-D4A8-F348-69ED-D3FE4FCE1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8E729-3069-80C0-1895-7F4B229C3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9345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2FA81C-3B09-67A8-BACD-9FDE34A41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29F03-8564-4429-BC6A-28ED58EC65E6}" type="datetime1">
              <a:rPr lang="en-CA" smtClean="0"/>
              <a:t>2026-05-21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C28A83-7688-B50C-D1E1-87E87059C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B88B30-0D2B-90C7-8C3C-D8FBD5E2C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7350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4D951-B871-1723-37BD-E6E93A042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0E8FE-AC06-0A5F-41CC-1706AC8C8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B315B-BDC2-C6D0-7DCB-F86AF7FA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0E772-0904-122C-4DEF-8BE0F31C7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F54A0-F0DD-4C64-9157-80D30E3B56EB}" type="datetime1">
              <a:rPr lang="en-CA" smtClean="0"/>
              <a:t>2026-05-21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CEE31-1D36-AB62-697B-92D25EFC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F4120-5652-D8DE-D86C-9A40F7729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4891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82FE3-F8AC-97FC-90FF-801BC04F1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06EEBD-CA5F-04FE-452A-357EBE7944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7299F-817B-4DBC-1452-B826EC5DB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0AA14-C233-CEC8-79A4-5D3DF32E3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8349F-1CAB-4ECE-BAB8-6940BAE33C06}" type="datetime1">
              <a:rPr lang="en-CA" smtClean="0"/>
              <a:t>2026-05-21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65AAA-0318-FBB2-8F24-FB5F094A0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DEE41-860B-5200-9A26-11BFA5D8C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069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01B0B3-AA83-155C-D522-04049ADF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BA9B93-19A3-3B68-33AF-FAA021CCBA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80AFB-2156-0605-2759-DEC983F83D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22B17-DBAC-421D-8056-2D8AE01ABE7D}" type="datetime1">
              <a:rPr lang="en-CA" smtClean="0"/>
              <a:t>2026-05-21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32B01-6CDD-34B0-3DF4-43E6E2A77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01540-A97C-97D8-5F27-58FCBDE3B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40A5B-1764-4063-8011-050E9393C07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537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cleantaylor.com/" TargetMode="External"/><Relationship Id="rId3" Type="http://schemas.openxmlformats.org/officeDocument/2006/relationships/hyperlink" Target="https://budgetblocks.ca/" TargetMode="External"/><Relationship Id="rId7" Type="http://schemas.openxmlformats.org/officeDocument/2006/relationships/hyperlink" Target="https://www.hughsongroup.ca/" TargetMode="External"/><Relationship Id="rId12" Type="http://schemas.openxmlformats.org/officeDocument/2006/relationships/hyperlink" Target="http://www.royalfence.ca/" TargetMode="External"/><Relationship Id="rId2" Type="http://schemas.openxmlformats.org/officeDocument/2006/relationships/hyperlink" Target="mailto:SAM@BUDGETBLOCKS.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oel@hughsongroup.ca" TargetMode="External"/><Relationship Id="rId11" Type="http://schemas.openxmlformats.org/officeDocument/2006/relationships/hyperlink" Target="mailto:mike@royalfence.ca" TargetMode="External"/><Relationship Id="rId5" Type="http://schemas.openxmlformats.org/officeDocument/2006/relationships/hyperlink" Target="https://gipi.com/" TargetMode="External"/><Relationship Id="rId10" Type="http://schemas.openxmlformats.org/officeDocument/2006/relationships/hyperlink" Target="https://www.powellcontracting.com/" TargetMode="External"/><Relationship Id="rId4" Type="http://schemas.openxmlformats.org/officeDocument/2006/relationships/hyperlink" Target="mailto:mstack@gipi.com" TargetMode="External"/><Relationship Id="rId9" Type="http://schemas.openxmlformats.org/officeDocument/2006/relationships/hyperlink" Target="mailto:lciccone@powellcontracting.co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Rabia.Ahmad2@supplyontario.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545EC4-89A8-260B-7CF7-C818E2634C4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111865" y="2159940"/>
            <a:ext cx="7622935" cy="1113101"/>
          </a:xfrm>
        </p:spPr>
        <p:txBody>
          <a:bodyPr/>
          <a:lstStyle/>
          <a:p>
            <a:r>
              <a:rPr lang="fr-CA" sz="3600" dirty="0" err="1"/>
              <a:t>ApprovisiOntario</a:t>
            </a:r>
            <a:endParaRPr lang="fr-CA" sz="3600" dirty="0"/>
          </a:p>
          <a:p>
            <a:r>
              <a:rPr lang="fr-CA" sz="2800" dirty="0"/>
              <a:t>Processus de sélection de deuxième étape </a:t>
            </a:r>
          </a:p>
          <a:p>
            <a:endParaRPr lang="en-CA" sz="36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0E8E0E-38E8-8E98-8291-993E005749D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01119" y="3584958"/>
            <a:ext cx="7533681" cy="2962146"/>
          </a:xfrm>
        </p:spPr>
        <p:txBody>
          <a:bodyPr>
            <a:normAutofit/>
          </a:bodyPr>
          <a:lstStyle/>
          <a:p>
            <a:r>
              <a:rPr lang="fr-CA" dirty="0"/>
              <a:t>Appel d’offres_21416 Approvisionnement, livraison et installation de barrières</a:t>
            </a:r>
          </a:p>
          <a:p>
            <a:endParaRPr lang="fr-CA" dirty="0"/>
          </a:p>
          <a:p>
            <a:endParaRPr lang="fr-CA" dirty="0"/>
          </a:p>
          <a:p>
            <a:endParaRPr lang="fr-CA" dirty="0"/>
          </a:p>
          <a:p>
            <a:r>
              <a:rPr lang="en-CA" sz="1000" dirty="0"/>
              <a:t>V 1.0</a:t>
            </a:r>
            <a:endParaRPr lang="fr-CA" dirty="0"/>
          </a:p>
          <a:p>
            <a:endParaRPr lang="fr-CA" dirty="0"/>
          </a:p>
          <a:p>
            <a:endParaRPr lang="fr-C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23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C086B-BDEA-DEFE-23A8-29CC8023B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2</a:t>
            </a:fld>
            <a:endParaRPr lang="en-CA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F577181-6890-AC44-6E53-1B7A8C3E8C2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1133" y="12383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1" i="0" kern="1200">
                <a:solidFill>
                  <a:schemeClr val="tx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lvl="0">
              <a:defRPr/>
            </a:pPr>
            <a:r>
              <a:rPr lang="fr-CA">
                <a:solidFill>
                  <a:prstClr val="black"/>
                </a:solidFill>
                <a:latin typeface="Raleway"/>
                <a:cs typeface="Calibri"/>
              </a:rPr>
              <a:t>Flux de travail de la demande de services (DS)</a:t>
            </a:r>
          </a:p>
        </p:txBody>
      </p:sp>
      <p:sp>
        <p:nvSpPr>
          <p:cNvPr id="6" name="Google Shape;238;p37">
            <a:extLst>
              <a:ext uri="{FF2B5EF4-FFF2-40B4-BE49-F238E27FC236}">
                <a16:creationId xmlns:a16="http://schemas.microsoft.com/office/drawing/2014/main" id="{71C7983D-525F-BDEA-B5E9-3F4C4A671933}"/>
              </a:ext>
            </a:extLst>
          </p:cNvPr>
          <p:cNvSpPr/>
          <p:nvPr/>
        </p:nvSpPr>
        <p:spPr>
          <a:xfrm>
            <a:off x="0" y="123833"/>
            <a:ext cx="325914" cy="738800"/>
          </a:xfrm>
          <a:prstGeom prst="homePlate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33" tIns="91433" rIns="91433" bIns="91433" anchor="ctr" anchorCtr="0">
            <a:noAutofit/>
          </a:bodyPr>
          <a:lstStyle/>
          <a:p>
            <a:endParaRPr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F5887A-8C00-2E6E-ECD3-0E2C767568EA}"/>
              </a:ext>
            </a:extLst>
          </p:cNvPr>
          <p:cNvSpPr/>
          <p:nvPr/>
        </p:nvSpPr>
        <p:spPr>
          <a:xfrm>
            <a:off x="0" y="1036416"/>
            <a:ext cx="12193986" cy="47184"/>
          </a:xfrm>
          <a:prstGeom prst="rect">
            <a:avLst/>
          </a:prstGeom>
          <a:solidFill>
            <a:srgbClr val="D62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IN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701AAB2-4E96-E503-4398-828162886BFF}"/>
              </a:ext>
            </a:extLst>
          </p:cNvPr>
          <p:cNvSpPr/>
          <p:nvPr/>
        </p:nvSpPr>
        <p:spPr>
          <a:xfrm>
            <a:off x="403785" y="1161607"/>
            <a:ext cx="1019543" cy="84338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E3422D-6B7A-AB9E-FCAD-852F09D0651E}"/>
              </a:ext>
            </a:extLst>
          </p:cNvPr>
          <p:cNvSpPr/>
          <p:nvPr/>
        </p:nvSpPr>
        <p:spPr>
          <a:xfrm>
            <a:off x="4459398" y="1220758"/>
            <a:ext cx="834186" cy="73472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D2E3EFD-ED7A-6069-41D4-77E2B3E07662}"/>
              </a:ext>
            </a:extLst>
          </p:cNvPr>
          <p:cNvSpPr/>
          <p:nvPr/>
        </p:nvSpPr>
        <p:spPr>
          <a:xfrm>
            <a:off x="1811408" y="1964196"/>
            <a:ext cx="1083447" cy="861774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accède aux documents relatifs à l’entente de fournisseurs attitrés sur le site Web d’ApprovisiOntario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F471C94-0D04-C014-78E3-D1C130CEA053}"/>
              </a:ext>
            </a:extLst>
          </p:cNvPr>
          <p:cNvSpPr/>
          <p:nvPr/>
        </p:nvSpPr>
        <p:spPr>
          <a:xfrm>
            <a:off x="3109785" y="1938184"/>
            <a:ext cx="1059975" cy="1015663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remplit les sections B.1, B.3, B.4 et B 5.1 du modèle de DS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2B4D2AF-8493-2B6F-A527-A5052124819F}"/>
              </a:ext>
            </a:extLst>
          </p:cNvPr>
          <p:cNvSpPr/>
          <p:nvPr/>
        </p:nvSpPr>
        <p:spPr>
          <a:xfrm>
            <a:off x="4459398" y="2315258"/>
            <a:ext cx="922565" cy="861774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r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envoie la DS aux fournisseurs sélectionnés inscrits sur la liste des fournisseurs attitrés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8017B5F-58F4-3F6A-8952-D1812CE39A75}"/>
              </a:ext>
            </a:extLst>
          </p:cNvPr>
          <p:cNvSpPr/>
          <p:nvPr/>
        </p:nvSpPr>
        <p:spPr>
          <a:xfrm>
            <a:off x="6860994" y="1969477"/>
            <a:ext cx="1118084" cy="1169551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reçoit les réponses et les évalue en fonction du prix et des</a:t>
            </a:r>
          </a:p>
          <a:p>
            <a:pPr lvl="0" algn="ctr">
              <a:defRPr/>
            </a:pPr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besoins organisationnels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AF51CB1-FC05-A695-BC8F-E294F28CB04B}"/>
              </a:ext>
            </a:extLst>
          </p:cNvPr>
          <p:cNvSpPr/>
          <p:nvPr/>
        </p:nvSpPr>
        <p:spPr>
          <a:xfrm>
            <a:off x="5758406" y="1934689"/>
            <a:ext cx="917880" cy="1169551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ou les fournisseurs remplissent les sections B.5.2 et C dans la DS et les soumettent au centre de garde d’enfants 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4C57585-7EAE-BBC8-010B-5C27CE6D06D2}"/>
              </a:ext>
            </a:extLst>
          </p:cNvPr>
          <p:cNvSpPr/>
          <p:nvPr/>
        </p:nvSpPr>
        <p:spPr>
          <a:xfrm>
            <a:off x="283166" y="6063962"/>
            <a:ext cx="5367636" cy="584775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>
              <a:defRPr/>
            </a:pPr>
            <a:r>
              <a:rPr lang="fr-CA" sz="800" b="1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ou les fournisseurs</a:t>
            </a:r>
            <a:r>
              <a:rPr lang="fr-CA" sz="80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sont les fournisseurs sélectionnés dans le cadre de l’appel d’offres_21416</a:t>
            </a:r>
          </a:p>
          <a:p>
            <a:pPr defTabSz="685800">
              <a:defRPr/>
            </a:pPr>
            <a:r>
              <a:rPr lang="fr-CA" sz="800" b="1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</a:t>
            </a:r>
            <a:r>
              <a:rPr lang="fr-CA" sz="80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Ministère de l’Éducation.</a:t>
            </a:r>
          </a:p>
          <a:p>
            <a:pPr defTabSz="685800">
              <a:defRPr/>
            </a:pPr>
            <a:r>
              <a:rPr lang="fr-CA" sz="80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EDT – </a:t>
            </a:r>
            <a:r>
              <a:rPr lang="fr-CA" sz="800" b="1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A" sz="80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Énoncé de travail</a:t>
            </a:r>
          </a:p>
          <a:p>
            <a:pPr defTabSz="685800">
              <a:defRPr/>
            </a:pPr>
            <a:r>
              <a:rPr lang="fr-CA" sz="800">
                <a:solidFill>
                  <a:srgbClr val="2C2C2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*Le fournisseur enverra la facture et les images des barrières installées sur un site SharePoint EDU public ou accessible aux fournisseurs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D7B86CF-7933-39D0-7E96-263C583C461E}"/>
              </a:ext>
            </a:extLst>
          </p:cNvPr>
          <p:cNvSpPr txBox="1"/>
          <p:nvPr/>
        </p:nvSpPr>
        <p:spPr>
          <a:xfrm>
            <a:off x="7091201" y="4341162"/>
            <a:ext cx="103993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signe la DS et l’EDT (section D.2)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9E242C91-A8EF-2D06-1EBA-28A119BF1643}"/>
              </a:ext>
            </a:extLst>
          </p:cNvPr>
          <p:cNvSpPr/>
          <p:nvPr/>
        </p:nvSpPr>
        <p:spPr>
          <a:xfrm>
            <a:off x="3211833" y="1231279"/>
            <a:ext cx="846656" cy="719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DDEC1133-2BC9-F59C-C805-28C64882D999}"/>
              </a:ext>
            </a:extLst>
          </p:cNvPr>
          <p:cNvSpPr/>
          <p:nvPr/>
        </p:nvSpPr>
        <p:spPr>
          <a:xfrm>
            <a:off x="5764041" y="1213887"/>
            <a:ext cx="805618" cy="748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E63D266D-CE3D-B828-E8D4-8EA63E1ADBAE}"/>
              </a:ext>
            </a:extLst>
          </p:cNvPr>
          <p:cNvSpPr/>
          <p:nvPr/>
        </p:nvSpPr>
        <p:spPr>
          <a:xfrm>
            <a:off x="6950015" y="1205195"/>
            <a:ext cx="820560" cy="7665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4FF9712B-6AEC-0AC0-983C-45ACD9969A08}"/>
              </a:ext>
            </a:extLst>
          </p:cNvPr>
          <p:cNvSpPr/>
          <p:nvPr/>
        </p:nvSpPr>
        <p:spPr>
          <a:xfrm>
            <a:off x="9764644" y="1220758"/>
            <a:ext cx="798982" cy="7532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237" name="Graphic 236" descr="Esquisse d’un graphique à barres">
            <a:extLst>
              <a:ext uri="{FF2B5EF4-FFF2-40B4-BE49-F238E27FC236}">
                <a16:creationId xmlns:a16="http://schemas.microsoft.com/office/drawing/2014/main" id="{E207A47C-CFD6-7B59-EFF5-C86C977BE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1432" y="1217648"/>
            <a:ext cx="731306" cy="731306"/>
          </a:xfrm>
          <a:prstGeom prst="rect">
            <a:avLst/>
          </a:prstGeom>
        </p:spPr>
      </p:pic>
      <p:sp>
        <p:nvSpPr>
          <p:cNvPr id="238" name="Rectangle 237">
            <a:extLst>
              <a:ext uri="{FF2B5EF4-FFF2-40B4-BE49-F238E27FC236}">
                <a16:creationId xmlns:a16="http://schemas.microsoft.com/office/drawing/2014/main" id="{D9F8B394-CFC5-788E-467B-B7DA08A34019}"/>
              </a:ext>
            </a:extLst>
          </p:cNvPr>
          <p:cNvSpPr/>
          <p:nvPr/>
        </p:nvSpPr>
        <p:spPr>
          <a:xfrm>
            <a:off x="7159500" y="3554761"/>
            <a:ext cx="809789" cy="74321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A2FF900C-9C22-F21E-2A82-EFD6353A0391}"/>
              </a:ext>
            </a:extLst>
          </p:cNvPr>
          <p:cNvSpPr/>
          <p:nvPr/>
        </p:nvSpPr>
        <p:spPr>
          <a:xfrm>
            <a:off x="9784528" y="3554729"/>
            <a:ext cx="798769" cy="737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287" name="Graphic 286" descr="Esquisse d’enveloppe ouverte">
            <a:extLst>
              <a:ext uri="{FF2B5EF4-FFF2-40B4-BE49-F238E27FC236}">
                <a16:creationId xmlns:a16="http://schemas.microsoft.com/office/drawing/2014/main" id="{A6731AAD-DF3F-B16E-629F-9E2DCDC4E9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66766" y="1264119"/>
            <a:ext cx="600168" cy="600168"/>
          </a:xfrm>
          <a:prstGeom prst="rect">
            <a:avLst/>
          </a:prstGeom>
        </p:spPr>
      </p:pic>
      <p:pic>
        <p:nvPicPr>
          <p:cNvPr id="297" name="Graphic 296" descr="Esquisse de courriel">
            <a:extLst>
              <a:ext uri="{FF2B5EF4-FFF2-40B4-BE49-F238E27FC236}">
                <a16:creationId xmlns:a16="http://schemas.microsoft.com/office/drawing/2014/main" id="{CEAB3CEB-4FCF-687E-0935-9BEE8D98D5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80439" y="1284251"/>
            <a:ext cx="630306" cy="63030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8D99034-5884-EA71-B7FD-C0BBF7A1D4C9}"/>
              </a:ext>
            </a:extLst>
          </p:cNvPr>
          <p:cNvSpPr/>
          <p:nvPr/>
        </p:nvSpPr>
        <p:spPr>
          <a:xfrm>
            <a:off x="4656858" y="3545533"/>
            <a:ext cx="850912" cy="7335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5F2E9F-4F36-D2F1-76BD-AA63BD646FC6}"/>
              </a:ext>
            </a:extLst>
          </p:cNvPr>
          <p:cNvSpPr txBox="1"/>
          <p:nvPr/>
        </p:nvSpPr>
        <p:spPr>
          <a:xfrm>
            <a:off x="5872230" y="4341161"/>
            <a:ext cx="1024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fournit une copie signée de l’EDT au fournisseur.</a:t>
            </a:r>
          </a:p>
          <a:p>
            <a:pPr algn="ctr"/>
            <a:endParaRPr lang="en-US" sz="1000" dirty="0">
              <a:solidFill>
                <a:srgbClr val="2C2C2C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ctr"/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B95698-B31C-6A19-BD7D-041F63DCAF2B}"/>
              </a:ext>
            </a:extLst>
          </p:cNvPr>
          <p:cNvSpPr/>
          <p:nvPr/>
        </p:nvSpPr>
        <p:spPr>
          <a:xfrm>
            <a:off x="1923471" y="1232945"/>
            <a:ext cx="837006" cy="71999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1C88FF-F5A8-AA34-F933-25F1863FDB0E}"/>
              </a:ext>
            </a:extLst>
          </p:cNvPr>
          <p:cNvSpPr txBox="1"/>
          <p:nvPr/>
        </p:nvSpPr>
        <p:spPr>
          <a:xfrm>
            <a:off x="9589851" y="1987232"/>
            <a:ext cx="11693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</a:t>
            </a:r>
          </a:p>
          <a:p>
            <a:pPr algn="ctr"/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envoie </a:t>
            </a:r>
            <a:r>
              <a:rPr lang="fr-CA" sz="1000">
                <a:latin typeface="Arial Narrow" panose="020B0606020202030204" pitchFamily="34" charset="0"/>
                <a:cs typeface="Arial" panose="020B0604020202020204" pitchFamily="34" charset="0"/>
              </a:rPr>
              <a:t>l’acceptation de l’entente-cadre au fournisseur pour signature.</a:t>
            </a:r>
          </a:p>
        </p:txBody>
      </p:sp>
      <p:pic>
        <p:nvPicPr>
          <p:cNvPr id="14" name="Graphic 13" descr="Esquisse de planchette et liste cochée">
            <a:extLst>
              <a:ext uri="{FF2B5EF4-FFF2-40B4-BE49-F238E27FC236}">
                <a16:creationId xmlns:a16="http://schemas.microsoft.com/office/drawing/2014/main" id="{028F9A51-1B59-38AF-73A8-4B5ED381EB8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84662" y="1196958"/>
            <a:ext cx="702323" cy="702323"/>
          </a:xfrm>
          <a:prstGeom prst="rect">
            <a:avLst/>
          </a:prstGeom>
        </p:spPr>
      </p:pic>
      <p:pic>
        <p:nvPicPr>
          <p:cNvPr id="10" name="Graphic 9" descr="Esquisse d’Internet">
            <a:extLst>
              <a:ext uri="{FF2B5EF4-FFF2-40B4-BE49-F238E27FC236}">
                <a16:creationId xmlns:a16="http://schemas.microsoft.com/office/drawing/2014/main" id="{D376FE4E-A7D8-B739-557B-25BD2B27F1C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00646" y="1264119"/>
            <a:ext cx="670570" cy="670570"/>
          </a:xfrm>
          <a:prstGeom prst="rect">
            <a:avLst/>
          </a:prstGeom>
        </p:spPr>
      </p:pic>
      <p:pic>
        <p:nvPicPr>
          <p:cNvPr id="12" name="Graphic 11" descr="Esquisse d’une tâche complétée">
            <a:extLst>
              <a:ext uri="{FF2B5EF4-FFF2-40B4-BE49-F238E27FC236}">
                <a16:creationId xmlns:a16="http://schemas.microsoft.com/office/drawing/2014/main" id="{A5656D90-136F-BD3C-5600-3FCEA822498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313494" y="1224850"/>
            <a:ext cx="725979" cy="67654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3939CD7-45E8-75D8-5B5F-569815C06D7F}"/>
              </a:ext>
            </a:extLst>
          </p:cNvPr>
          <p:cNvSpPr txBox="1"/>
          <p:nvPr/>
        </p:nvSpPr>
        <p:spPr>
          <a:xfrm>
            <a:off x="1622733" y="4247117"/>
            <a:ext cx="13941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*Le fournisseur fournit la facture et les autres documents requis, y compris des photos des barrières installées à EDU.  </a:t>
            </a:r>
            <a:r>
              <a:rPr lang="fr-FR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Les centres de garde d’enfants envoient l’attestation signée directement au ministère</a:t>
            </a:r>
            <a:r>
              <a:rPr lang="fr-FR" sz="1000" dirty="0">
                <a:latin typeface="Aptos Narrow" panose="020B0004020202020204" pitchFamily="34" charset="0"/>
              </a:rPr>
              <a:t>.</a:t>
            </a:r>
            <a:endParaRPr lang="fr-CA" sz="1000" dirty="0">
              <a:solidFill>
                <a:srgbClr val="2C2C2C"/>
              </a:solidFill>
              <a:latin typeface="Aptos Narrow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DD41ADD-5A5D-AB89-CFA2-DCA45408EC61}"/>
              </a:ext>
            </a:extLst>
          </p:cNvPr>
          <p:cNvSpPr txBox="1"/>
          <p:nvPr/>
        </p:nvSpPr>
        <p:spPr>
          <a:xfrm>
            <a:off x="414630" y="4337014"/>
            <a:ext cx="107799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latin typeface="Arial Narrow" panose="020B0606020202030204" pitchFamily="34" charset="0"/>
              </a:rPr>
              <a:t>EDU examine la facture et les documents et détermine si le paiement doit être effectué.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7222CAB9-1EF1-62C3-E578-2AAA52230B84}"/>
              </a:ext>
            </a:extLst>
          </p:cNvPr>
          <p:cNvSpPr/>
          <p:nvPr/>
        </p:nvSpPr>
        <p:spPr>
          <a:xfrm>
            <a:off x="461683" y="2030291"/>
            <a:ext cx="948280" cy="553998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détermine les exigences</a:t>
            </a:r>
          </a:p>
        </p:txBody>
      </p:sp>
      <p:pic>
        <p:nvPicPr>
          <p:cNvPr id="196" name="Graphic 195" descr="Esquisse de partage">
            <a:extLst>
              <a:ext uri="{FF2B5EF4-FFF2-40B4-BE49-F238E27FC236}">
                <a16:creationId xmlns:a16="http://schemas.microsoft.com/office/drawing/2014/main" id="{24E9DA39-1432-D282-C50F-B34DDACF97C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H="1">
            <a:off x="4749727" y="3670304"/>
            <a:ext cx="642928" cy="555266"/>
          </a:xfrm>
          <a:prstGeom prst="rect">
            <a:avLst/>
          </a:prstGeom>
        </p:spPr>
      </p:pic>
      <p:sp>
        <p:nvSpPr>
          <p:cNvPr id="21" name="Diamond 20">
            <a:extLst>
              <a:ext uri="{FF2B5EF4-FFF2-40B4-BE49-F238E27FC236}">
                <a16:creationId xmlns:a16="http://schemas.microsoft.com/office/drawing/2014/main" id="{8B05790E-85A1-375F-67F9-36E99B044E42}"/>
              </a:ext>
            </a:extLst>
          </p:cNvPr>
          <p:cNvSpPr/>
          <p:nvPr/>
        </p:nvSpPr>
        <p:spPr>
          <a:xfrm>
            <a:off x="8272540" y="1128491"/>
            <a:ext cx="1114566" cy="919260"/>
          </a:xfrm>
          <a:prstGeom prst="diamond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298F021-113F-AAA2-E441-F5EE0C099AE0}"/>
              </a:ext>
            </a:extLst>
          </p:cNvPr>
          <p:cNvSpPr txBox="1"/>
          <p:nvPr/>
        </p:nvSpPr>
        <p:spPr>
          <a:xfrm>
            <a:off x="8463832" y="1449396"/>
            <a:ext cx="8339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000" b="1"/>
              <a:t>DÉCISION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6D2D4AE-3ADA-4798-4569-1BDD09351148}"/>
              </a:ext>
            </a:extLst>
          </p:cNvPr>
          <p:cNvSpPr/>
          <p:nvPr/>
        </p:nvSpPr>
        <p:spPr>
          <a:xfrm>
            <a:off x="8482418" y="3554729"/>
            <a:ext cx="798769" cy="737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348FEA-A0B4-9C95-D60F-AD58A6FB86A7}"/>
              </a:ext>
            </a:extLst>
          </p:cNvPr>
          <p:cNvSpPr txBox="1"/>
          <p:nvPr/>
        </p:nvSpPr>
        <p:spPr>
          <a:xfrm>
            <a:off x="8404127" y="4291772"/>
            <a:ext cx="10399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latin typeface="Arial Narrow" panose="020B0606020202030204" pitchFamily="34" charset="0"/>
                <a:cs typeface="Arial" panose="020B0604020202020204" pitchFamily="34" charset="0"/>
              </a:rPr>
              <a:t>Le fournisseur signe </a:t>
            </a:r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la DS et l’EDT et les retourne au centre de garde d’enfants 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C5D5135-A3A9-1F02-8BF1-B69F57BD4675}"/>
              </a:ext>
            </a:extLst>
          </p:cNvPr>
          <p:cNvSpPr/>
          <p:nvPr/>
        </p:nvSpPr>
        <p:spPr>
          <a:xfrm>
            <a:off x="9602242" y="4422725"/>
            <a:ext cx="1185883" cy="707886"/>
          </a:xfrm>
          <a:prstGeom prst="rect">
            <a:avLst/>
          </a:prstGeom>
        </p:spPr>
        <p:txBody>
          <a:bodyPr wrap="square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r>
              <a:rPr lang="fr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centre de garde d’enfants envoie la DS et l’EDT au fournisseur pour signature (section D.2</a:t>
            </a:r>
            <a:r>
              <a:rPr lang="fr-CA" sz="9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1B487771-9926-6DAA-94CE-645CDAA91D2F}"/>
              </a:ext>
            </a:extLst>
          </p:cNvPr>
          <p:cNvSpPr/>
          <p:nvPr/>
        </p:nvSpPr>
        <p:spPr>
          <a:xfrm>
            <a:off x="440609" y="3499505"/>
            <a:ext cx="1026037" cy="841656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205" name="Graphic 204" descr="Esquisse de flèches en chevron">
            <a:extLst>
              <a:ext uri="{FF2B5EF4-FFF2-40B4-BE49-F238E27FC236}">
                <a16:creationId xmlns:a16="http://schemas.microsoft.com/office/drawing/2014/main" id="{A8AE75BA-AFE2-1724-8765-EBD68BFD4AB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flipH="1">
            <a:off x="625442" y="3685248"/>
            <a:ext cx="656629" cy="545578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446EA283-960D-BD52-B41F-5455C13616E8}"/>
              </a:ext>
            </a:extLst>
          </p:cNvPr>
          <p:cNvSpPr/>
          <p:nvPr/>
        </p:nvSpPr>
        <p:spPr>
          <a:xfrm>
            <a:off x="11032018" y="3545533"/>
            <a:ext cx="798769" cy="7370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F177C5C-0F82-E30F-6FC2-72D6DFA846C6}"/>
              </a:ext>
            </a:extLst>
          </p:cNvPr>
          <p:cNvSpPr txBox="1"/>
          <p:nvPr/>
        </p:nvSpPr>
        <p:spPr>
          <a:xfrm>
            <a:off x="10883738" y="4303111"/>
            <a:ext cx="11180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latin typeface="Arial Narrow" panose="020B0606020202030204" pitchFamily="34" charset="0"/>
              </a:rPr>
              <a:t>Le centre de garde d’enfants signe l’acceptation de l’entente-cadre et retourne la copie entièrement signée au fournisseur et à ApprovisiOntario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1399CBF-FD0F-D66E-E543-58E7A262C800}"/>
              </a:ext>
            </a:extLst>
          </p:cNvPr>
          <p:cNvSpPr txBox="1"/>
          <p:nvPr/>
        </p:nvSpPr>
        <p:spPr>
          <a:xfrm>
            <a:off x="4626622" y="4359543"/>
            <a:ext cx="10241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 fournisseur envoie une copie signée de l’EDT à EDU.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F5DCF00-A36F-D8CA-F183-1E1ED9115616}"/>
              </a:ext>
            </a:extLst>
          </p:cNvPr>
          <p:cNvSpPr/>
          <p:nvPr/>
        </p:nvSpPr>
        <p:spPr>
          <a:xfrm>
            <a:off x="5909204" y="3554729"/>
            <a:ext cx="850912" cy="7335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0" name="Flowchart: Document 59">
            <a:extLst>
              <a:ext uri="{FF2B5EF4-FFF2-40B4-BE49-F238E27FC236}">
                <a16:creationId xmlns:a16="http://schemas.microsoft.com/office/drawing/2014/main" id="{5890F66C-39C0-6188-5453-FADAC9B27943}"/>
              </a:ext>
            </a:extLst>
          </p:cNvPr>
          <p:cNvSpPr/>
          <p:nvPr/>
        </p:nvSpPr>
        <p:spPr>
          <a:xfrm>
            <a:off x="1845571" y="3545533"/>
            <a:ext cx="1026036" cy="733541"/>
          </a:xfrm>
          <a:prstGeom prst="flowChartDocumen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355D5AB-A69E-ED6F-EDB9-BF55C70F0F01}"/>
              </a:ext>
            </a:extLst>
          </p:cNvPr>
          <p:cNvSpPr/>
          <p:nvPr/>
        </p:nvSpPr>
        <p:spPr>
          <a:xfrm>
            <a:off x="3391092" y="3542239"/>
            <a:ext cx="850912" cy="7335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6D219E5-50B4-E463-2284-6632F6072B4B}"/>
              </a:ext>
            </a:extLst>
          </p:cNvPr>
          <p:cNvSpPr txBox="1"/>
          <p:nvPr/>
        </p:nvSpPr>
        <p:spPr>
          <a:xfrm>
            <a:off x="3274773" y="4359543"/>
            <a:ext cx="10643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Installation </a:t>
            </a:r>
          </a:p>
          <a:p>
            <a:pPr algn="ctr"/>
            <a:r>
              <a:rPr lang="fr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des </a:t>
            </a:r>
          </a:p>
          <a:p>
            <a:pPr algn="ctr"/>
            <a:r>
              <a:rPr lang="fr-CA" sz="1000" dirty="0">
                <a:solidFill>
                  <a:srgbClr val="2C2C2C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barrières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1FF96724-2B59-D8E4-48B3-594C0400500A}"/>
              </a:ext>
            </a:extLst>
          </p:cNvPr>
          <p:cNvCxnSpPr>
            <a:stCxn id="9" idx="6"/>
            <a:endCxn id="11" idx="1"/>
          </p:cNvCxnSpPr>
          <p:nvPr/>
        </p:nvCxnSpPr>
        <p:spPr>
          <a:xfrm>
            <a:off x="1423328" y="1583301"/>
            <a:ext cx="500143" cy="9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00C4721B-ADDD-CFBA-4DE7-F27F9B8A2F62}"/>
              </a:ext>
            </a:extLst>
          </p:cNvPr>
          <p:cNvCxnSpPr>
            <a:stCxn id="11" idx="3"/>
            <a:endCxn id="231" idx="1"/>
          </p:cNvCxnSpPr>
          <p:nvPr/>
        </p:nvCxnSpPr>
        <p:spPr>
          <a:xfrm flipV="1">
            <a:off x="2760477" y="1591278"/>
            <a:ext cx="451356" cy="1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80ABF119-16EA-0C0C-26D1-CF80715E0F6F}"/>
              </a:ext>
            </a:extLst>
          </p:cNvPr>
          <p:cNvCxnSpPr>
            <a:stCxn id="231" idx="3"/>
            <a:endCxn id="18" idx="1"/>
          </p:cNvCxnSpPr>
          <p:nvPr/>
        </p:nvCxnSpPr>
        <p:spPr>
          <a:xfrm flipV="1">
            <a:off x="4058489" y="1588122"/>
            <a:ext cx="400909" cy="3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C40A323-9A0A-2EA4-E357-3D9EAB675402}"/>
              </a:ext>
            </a:extLst>
          </p:cNvPr>
          <p:cNvCxnSpPr>
            <a:stCxn id="18" idx="3"/>
            <a:endCxn id="233" idx="1"/>
          </p:cNvCxnSpPr>
          <p:nvPr/>
        </p:nvCxnSpPr>
        <p:spPr>
          <a:xfrm>
            <a:off x="5293584" y="1588122"/>
            <a:ext cx="470457" cy="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2C4DFA0-903E-00DD-4C22-A5B0EF9698E8}"/>
              </a:ext>
            </a:extLst>
          </p:cNvPr>
          <p:cNvCxnSpPr>
            <a:stCxn id="233" idx="3"/>
            <a:endCxn id="235" idx="1"/>
          </p:cNvCxnSpPr>
          <p:nvPr/>
        </p:nvCxnSpPr>
        <p:spPr>
          <a:xfrm>
            <a:off x="6569659" y="1588330"/>
            <a:ext cx="380356" cy="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87750E6B-BC19-F154-E061-F1DED698EC47}"/>
              </a:ext>
            </a:extLst>
          </p:cNvPr>
          <p:cNvCxnSpPr>
            <a:stCxn id="235" idx="3"/>
            <a:endCxn id="21" idx="1"/>
          </p:cNvCxnSpPr>
          <p:nvPr/>
        </p:nvCxnSpPr>
        <p:spPr>
          <a:xfrm flipV="1">
            <a:off x="7770575" y="1588121"/>
            <a:ext cx="501965" cy="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CF30A1C4-7DE5-7784-1839-807FF1596CBA}"/>
              </a:ext>
            </a:extLst>
          </p:cNvPr>
          <p:cNvCxnSpPr>
            <a:stCxn id="21" idx="3"/>
            <a:endCxn id="236" idx="1"/>
          </p:cNvCxnSpPr>
          <p:nvPr/>
        </p:nvCxnSpPr>
        <p:spPr>
          <a:xfrm>
            <a:off x="9387106" y="1588121"/>
            <a:ext cx="377538" cy="9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B2CBFB33-7D93-B847-69E3-BDA6DC926499}"/>
              </a:ext>
            </a:extLst>
          </p:cNvPr>
          <p:cNvCxnSpPr>
            <a:cxnSpLocks/>
            <a:stCxn id="239" idx="1"/>
            <a:endCxn id="34" idx="3"/>
          </p:cNvCxnSpPr>
          <p:nvPr/>
        </p:nvCxnSpPr>
        <p:spPr>
          <a:xfrm flipH="1">
            <a:off x="9281187" y="3923266"/>
            <a:ext cx="5033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FC0A1D78-2DF7-E2B4-F056-030C7867B5F4}"/>
              </a:ext>
            </a:extLst>
          </p:cNvPr>
          <p:cNvCxnSpPr>
            <a:cxnSpLocks/>
            <a:stCxn id="34" idx="1"/>
            <a:endCxn id="238" idx="3"/>
          </p:cNvCxnSpPr>
          <p:nvPr/>
        </p:nvCxnSpPr>
        <p:spPr>
          <a:xfrm flipH="1">
            <a:off x="7969289" y="3923266"/>
            <a:ext cx="513129" cy="3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66AE6CAD-8419-3ABB-FD64-02EF5E906E5F}"/>
              </a:ext>
            </a:extLst>
          </p:cNvPr>
          <p:cNvCxnSpPr>
            <a:stCxn id="238" idx="1"/>
            <a:endCxn id="58" idx="3"/>
          </p:cNvCxnSpPr>
          <p:nvPr/>
        </p:nvCxnSpPr>
        <p:spPr>
          <a:xfrm flipH="1" flipV="1">
            <a:off x="6760116" y="3921500"/>
            <a:ext cx="399384" cy="4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D5C1D151-3185-E617-1E35-1B20E0E38E39}"/>
              </a:ext>
            </a:extLst>
          </p:cNvPr>
          <p:cNvCxnSpPr>
            <a:stCxn id="58" idx="1"/>
            <a:endCxn id="2" idx="3"/>
          </p:cNvCxnSpPr>
          <p:nvPr/>
        </p:nvCxnSpPr>
        <p:spPr>
          <a:xfrm flipH="1" flipV="1">
            <a:off x="5507770" y="3912304"/>
            <a:ext cx="401434" cy="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F1419759-596F-E068-D8C8-915058985D19}"/>
              </a:ext>
            </a:extLst>
          </p:cNvPr>
          <p:cNvCxnSpPr>
            <a:stCxn id="2" idx="1"/>
            <a:endCxn id="61" idx="3"/>
          </p:cNvCxnSpPr>
          <p:nvPr/>
        </p:nvCxnSpPr>
        <p:spPr>
          <a:xfrm flipH="1" flipV="1">
            <a:off x="4242004" y="3909010"/>
            <a:ext cx="414854" cy="3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A3436EA4-7314-17A6-C066-1B2075498EC7}"/>
              </a:ext>
            </a:extLst>
          </p:cNvPr>
          <p:cNvCxnSpPr>
            <a:stCxn id="61" idx="1"/>
            <a:endCxn id="60" idx="3"/>
          </p:cNvCxnSpPr>
          <p:nvPr/>
        </p:nvCxnSpPr>
        <p:spPr>
          <a:xfrm flipH="1">
            <a:off x="2871607" y="3909010"/>
            <a:ext cx="519485" cy="32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F9AD59BA-23E6-B873-FC0D-10CA070E2F3C}"/>
              </a:ext>
            </a:extLst>
          </p:cNvPr>
          <p:cNvCxnSpPr>
            <a:stCxn id="60" idx="1"/>
            <a:endCxn id="204" idx="6"/>
          </p:cNvCxnSpPr>
          <p:nvPr/>
        </p:nvCxnSpPr>
        <p:spPr>
          <a:xfrm flipH="1">
            <a:off x="1466646" y="3912304"/>
            <a:ext cx="378925" cy="80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7" name="Graphic 196" descr="Esquisse de barricade de construction">
            <a:extLst>
              <a:ext uri="{FF2B5EF4-FFF2-40B4-BE49-F238E27FC236}">
                <a16:creationId xmlns:a16="http://schemas.microsoft.com/office/drawing/2014/main" id="{4D70A72D-995B-DD07-0A16-EFE7AFE3083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522462" y="3645110"/>
            <a:ext cx="532504" cy="532504"/>
          </a:xfrm>
          <a:prstGeom prst="rect">
            <a:avLst/>
          </a:prstGeom>
        </p:spPr>
      </p:pic>
      <p:pic>
        <p:nvPicPr>
          <p:cNvPr id="215" name="Picture 214">
            <a:extLst>
              <a:ext uri="{FF2B5EF4-FFF2-40B4-BE49-F238E27FC236}">
                <a16:creationId xmlns:a16="http://schemas.microsoft.com/office/drawing/2014/main" id="{4AACF7A6-2BBA-8673-F2DB-818F89D6D3E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982861" y="3574273"/>
            <a:ext cx="688355" cy="688355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890FBE51-5B71-D45A-C0F6-CE842742EE6C}"/>
              </a:ext>
            </a:extLst>
          </p:cNvPr>
          <p:cNvSpPr/>
          <p:nvPr/>
        </p:nvSpPr>
        <p:spPr>
          <a:xfrm>
            <a:off x="11071918" y="1220758"/>
            <a:ext cx="798982" cy="7532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F81CC23-E07D-9EB3-E711-8BB5F8B2BE63}"/>
              </a:ext>
            </a:extLst>
          </p:cNvPr>
          <p:cNvSpPr txBox="1"/>
          <p:nvPr/>
        </p:nvSpPr>
        <p:spPr>
          <a:xfrm>
            <a:off x="10980314" y="1998839"/>
            <a:ext cx="9519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1000">
                <a:latin typeface="Arial Narrow" panose="020B0606020202030204" pitchFamily="34" charset="0"/>
              </a:rPr>
              <a:t>Le fournisseur signe et envoie l’acceptation de l’entente-cadre au centre de garde d’enfants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079F113B-D2DF-1E87-BDF7-F07D8013B256}"/>
              </a:ext>
            </a:extLst>
          </p:cNvPr>
          <p:cNvCxnSpPr>
            <a:stCxn id="236" idx="3"/>
            <a:endCxn id="28" idx="1"/>
          </p:cNvCxnSpPr>
          <p:nvPr/>
        </p:nvCxnSpPr>
        <p:spPr>
          <a:xfrm>
            <a:off x="10563626" y="1597382"/>
            <a:ext cx="5082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7A25C1DB-E133-5B70-23DE-C1C1C3D59A5C}"/>
              </a:ext>
            </a:extLst>
          </p:cNvPr>
          <p:cNvCxnSpPr>
            <a:stCxn id="28" idx="3"/>
            <a:endCxn id="15" idx="3"/>
          </p:cNvCxnSpPr>
          <p:nvPr/>
        </p:nvCxnSpPr>
        <p:spPr>
          <a:xfrm flipH="1">
            <a:off x="11830787" y="1597382"/>
            <a:ext cx="40113" cy="2316688"/>
          </a:xfrm>
          <a:prstGeom prst="bentConnector3">
            <a:avLst>
              <a:gd name="adj1" fmla="val -56989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2063A14B-E085-96F5-231F-BF8EE5030C2D}"/>
              </a:ext>
            </a:extLst>
          </p:cNvPr>
          <p:cNvCxnSpPr>
            <a:stCxn id="15" idx="1"/>
            <a:endCxn id="239" idx="3"/>
          </p:cNvCxnSpPr>
          <p:nvPr/>
        </p:nvCxnSpPr>
        <p:spPr>
          <a:xfrm flipH="1">
            <a:off x="10583297" y="3914070"/>
            <a:ext cx="448721" cy="9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>
            <a:extLst>
              <a:ext uri="{FF2B5EF4-FFF2-40B4-BE49-F238E27FC236}">
                <a16:creationId xmlns:a16="http://schemas.microsoft.com/office/drawing/2014/main" id="{1BC9F2EA-D71A-42F3-2F8A-E4796FCC073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094773" y="1137699"/>
            <a:ext cx="831778" cy="831778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A48D4260-FF78-0AE2-5517-FB618BC46883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395855" y="3485632"/>
            <a:ext cx="831778" cy="831778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EF26BC12-4B80-6C7C-783C-4561D9F5CA41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069008" y="3536554"/>
            <a:ext cx="831778" cy="831778"/>
          </a:xfrm>
          <a:prstGeom prst="rect">
            <a:avLst/>
          </a:prstGeom>
        </p:spPr>
      </p:pic>
      <p:pic>
        <p:nvPicPr>
          <p:cNvPr id="63" name="Graphic 62" descr="Esquisse de partage">
            <a:extLst>
              <a:ext uri="{FF2B5EF4-FFF2-40B4-BE49-F238E27FC236}">
                <a16:creationId xmlns:a16="http://schemas.microsoft.com/office/drawing/2014/main" id="{DCD83D8A-D477-C608-0B46-A577F0D4EFB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890217" y="1319368"/>
            <a:ext cx="550741" cy="607599"/>
          </a:xfrm>
          <a:prstGeom prst="rect">
            <a:avLst/>
          </a:prstGeom>
        </p:spPr>
      </p:pic>
      <p:pic>
        <p:nvPicPr>
          <p:cNvPr id="81" name="Graphic 80" descr="Esquisse de partage">
            <a:extLst>
              <a:ext uri="{FF2B5EF4-FFF2-40B4-BE49-F238E27FC236}">
                <a16:creationId xmlns:a16="http://schemas.microsoft.com/office/drawing/2014/main" id="{DC522D42-0F65-AD84-5488-88F23932C55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flipH="1">
            <a:off x="9817738" y="3621796"/>
            <a:ext cx="642928" cy="555266"/>
          </a:xfrm>
          <a:prstGeom prst="rect">
            <a:avLst/>
          </a:prstGeom>
        </p:spPr>
      </p:pic>
      <p:pic>
        <p:nvPicPr>
          <p:cNvPr id="83" name="Graphic 82" descr="Esquisse d’un contrat">
            <a:extLst>
              <a:ext uri="{FF2B5EF4-FFF2-40B4-BE49-F238E27FC236}">
                <a16:creationId xmlns:a16="http://schemas.microsoft.com/office/drawing/2014/main" id="{23727179-8FA7-AD5F-EAB8-2446CD1CE008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1094773" y="3634688"/>
            <a:ext cx="543833" cy="543833"/>
          </a:xfrm>
          <a:prstGeom prst="rect">
            <a:avLst/>
          </a:prstGeom>
        </p:spPr>
      </p:pic>
      <p:pic>
        <p:nvPicPr>
          <p:cNvPr id="87" name="Graphic 86" descr="Esquisse d’un contrat">
            <a:extLst>
              <a:ext uri="{FF2B5EF4-FFF2-40B4-BE49-F238E27FC236}">
                <a16:creationId xmlns:a16="http://schemas.microsoft.com/office/drawing/2014/main" id="{B63473B7-C175-54A2-093B-5AFD3F60333A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073738" y="3686120"/>
            <a:ext cx="543833" cy="54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964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2F1ED-ED39-B02E-B24D-966BEB3B4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33835"/>
            <a:ext cx="10515600" cy="518795"/>
          </a:xfrm>
        </p:spPr>
        <p:txBody>
          <a:bodyPr>
            <a:normAutofit fontScale="90000"/>
          </a:bodyPr>
          <a:lstStyle/>
          <a:p>
            <a:br>
              <a:rPr lang="fr-CA" sz="3200" b="1"/>
            </a:br>
            <a:r>
              <a:rPr lang="fr-CA" sz="3200" b="1"/>
              <a:t>Personne-ressource du fournisseur</a:t>
            </a:r>
            <a:br>
              <a:rPr lang="fr-CA" sz="3200" b="1"/>
            </a:br>
            <a:endParaRPr lang="fr-CA" sz="3200" b="1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FA80EEB-0109-F6AA-31E0-FBAC8C21FE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0744414"/>
              </p:ext>
            </p:extLst>
          </p:nvPr>
        </p:nvGraphicFramePr>
        <p:xfrm>
          <a:off x="533400" y="661190"/>
          <a:ext cx="10603992" cy="57800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0080">
                  <a:extLst>
                    <a:ext uri="{9D8B030D-6E8A-4147-A177-3AD203B41FA5}">
                      <a16:colId xmlns:a16="http://schemas.microsoft.com/office/drawing/2014/main" val="795425995"/>
                    </a:ext>
                  </a:extLst>
                </a:gridCol>
                <a:gridCol w="6153912">
                  <a:extLst>
                    <a:ext uri="{9D8B030D-6E8A-4147-A177-3AD203B41FA5}">
                      <a16:colId xmlns:a16="http://schemas.microsoft.com/office/drawing/2014/main" val="443769661"/>
                    </a:ext>
                  </a:extLst>
                </a:gridCol>
              </a:tblGrid>
              <a:tr h="337859">
                <a:tc>
                  <a:txBody>
                    <a:bodyPr/>
                    <a:lstStyle/>
                    <a:p>
                      <a:r>
                        <a:rPr lang="fr-CA"/>
                        <a:t>Fournisseur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/>
                        <a:t>Coordonnées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558985"/>
                  </a:ext>
                </a:extLst>
              </a:tr>
              <a:tr h="756130">
                <a:tc>
                  <a:txBody>
                    <a:bodyPr/>
                    <a:lstStyle/>
                    <a:p>
                      <a:r>
                        <a:rPr lang="fr-CA" sz="14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2516939 ONTARIO LIMITED/Budget Blocks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Sabahat Qureshi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Tél. : 416 550-7373, Courriel : </a:t>
                      </a:r>
                      <a:r>
                        <a:rPr lang="fr-CA" sz="1100" u="sng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SAM@BUDGETBLOCKS.CA</a:t>
                      </a: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Adresse : 25 Polson Street, Toronto, ON M5A 1A4</a:t>
                      </a:r>
                    </a:p>
                    <a:p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https://budgetblocks.ca/</a:t>
                      </a:r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CA" sz="1100" b="1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Services français fournis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869511"/>
                  </a:ext>
                </a:extLst>
              </a:tr>
              <a:tr h="675718">
                <a:tc>
                  <a:txBody>
                    <a:bodyPr/>
                    <a:lstStyle/>
                    <a:p>
                      <a:r>
                        <a:rPr lang="fr-CA" sz="14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Green Infrastructure Partners 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Matthew Stack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Tél. : 416 528-1721, Courriel : </a:t>
                      </a: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mstack@gipi.com</a:t>
                      </a: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Adresse : 145 Ram Forest Rd, Stouffville, ON L4A 2G8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https://gipi.com/</a:t>
                      </a: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169881"/>
                  </a:ext>
                </a:extLst>
              </a:tr>
              <a:tr h="357828">
                <a:tc>
                  <a:txBody>
                    <a:bodyPr/>
                    <a:lstStyle/>
                    <a:p>
                      <a:r>
                        <a:rPr lang="fr-CA" sz="14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Hughson Barriers Inc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Joel Bradley</a:t>
                      </a:r>
                      <a:b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Tél. : 613 483-9720, Courriel : </a:t>
                      </a: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joel@hughsongroup.ca</a:t>
                      </a: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Adresse : 1145 McAdoo's Lane, Glenburnie ON K0H 1S0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https://www.hughsongroup.ca/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b="1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Services français fournis</a:t>
                      </a:r>
                      <a:r>
                        <a:rPr lang="fr-CA" sz="11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261279"/>
                  </a:ext>
                </a:extLst>
              </a:tr>
              <a:tr h="788338">
                <a:tc>
                  <a:txBody>
                    <a:bodyPr/>
                    <a:lstStyle/>
                    <a:p>
                      <a:r>
                        <a:rPr lang="fr-CA" sz="14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McLean Taylor Construction 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Braiden Weston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Tél. : 519 702-7765, Courriel : bweston@mcleantaylor.com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Adresse : 100 Water Street South, St. Marys, ON N4X 1B1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8"/>
                        </a:rPr>
                        <a:t>www.mcleantaylor.com</a:t>
                      </a:r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000" b="1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Services français fournis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7952702"/>
                  </a:ext>
                </a:extLst>
              </a:tr>
              <a:tr h="872803">
                <a:tc>
                  <a:txBody>
                    <a:bodyPr/>
                    <a:lstStyle/>
                    <a:p>
                      <a:r>
                        <a:rPr lang="fr-CA" sz="14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Powell (Richmond Hill) Contracting 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Luca Ciccone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Tél. : Cellulaire 416-873-5374, Tél. : Bureau - 905-727-2518 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Courriel : </a:t>
                      </a:r>
                      <a:r>
                        <a:rPr lang="fr-CA" sz="1100" u="sng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9"/>
                        </a:rPr>
                        <a:t>lciccone@powellcontracting.com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Adresse : 180 Ramforest Rd, Gormley, ON L0H 1G0</a:t>
                      </a:r>
                    </a:p>
                    <a:p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https://www.powellcontracting.com/</a:t>
                      </a:r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100" b="1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Services français fournis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232456"/>
                  </a:ext>
                </a:extLst>
              </a:tr>
              <a:tr h="8728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4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Royal Fence Limited</a:t>
                      </a:r>
                    </a:p>
                    <a:p>
                      <a:endParaRPr lang="en-C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Mike Findlater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Tél. : 519 268-0162 poste 113, Courriel : </a:t>
                      </a:r>
                      <a:r>
                        <a:rPr lang="fr-CA" sz="1100" u="sng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1"/>
                        </a:rPr>
                        <a:t>mike@royalfence.ca</a:t>
                      </a:r>
                    </a:p>
                    <a:p>
                      <a:r>
                        <a:rPr lang="fr-CA" sz="11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Adresse : 2309 Westchester Bourne, London, ON N6M 1H6</a:t>
                      </a:r>
                    </a:p>
                    <a:p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2"/>
                        </a:rPr>
                        <a:t>www.royalfence.ca</a:t>
                      </a:r>
                      <a:r>
                        <a:rPr lang="fr-CA" sz="1100" b="0" i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10801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46DFBD-E893-FB72-7973-8D39E814F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3</a:t>
            </a:fld>
            <a:endParaRPr lang="en-CA"/>
          </a:p>
        </p:txBody>
      </p:sp>
      <p:sp>
        <p:nvSpPr>
          <p:cNvPr id="3" name="Google Shape;238;p37">
            <a:extLst>
              <a:ext uri="{FF2B5EF4-FFF2-40B4-BE49-F238E27FC236}">
                <a16:creationId xmlns:a16="http://schemas.microsoft.com/office/drawing/2014/main" id="{3F51CDE2-C848-BF50-74FC-760431EBA2B2}"/>
              </a:ext>
            </a:extLst>
          </p:cNvPr>
          <p:cNvSpPr/>
          <p:nvPr/>
        </p:nvSpPr>
        <p:spPr>
          <a:xfrm>
            <a:off x="0" y="123833"/>
            <a:ext cx="533400" cy="738800"/>
          </a:xfrm>
          <a:prstGeom prst="homePlate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33" tIns="91433" rIns="91433" bIns="91433" anchor="ctr" anchorCtr="0">
            <a:noAutofit/>
          </a:bodyPr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42852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71AB0-62D2-B9BD-ABEF-F01EC478D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8255"/>
            <a:ext cx="10515600" cy="1325563"/>
          </a:xfrm>
        </p:spPr>
        <p:txBody>
          <a:bodyPr>
            <a:normAutofit/>
          </a:bodyPr>
          <a:lstStyle/>
          <a:p>
            <a:r>
              <a:rPr lang="fr-CA" sz="3600" b="1">
                <a:latin typeface="+mn-lt"/>
              </a:rPr>
              <a:t>Tarification par fournisseur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40840-693C-25A5-EBB2-3DD874D6F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62531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Lorsque des renseignements sur les prix et des modèles d’Entente principale d’acceptation sont requis, ces renseignements peuvent être demandés directement par courriel au représentant de </a:t>
            </a:r>
            <a:r>
              <a:rPr lang="fr-FR" dirty="0" err="1"/>
              <a:t>Supply</a:t>
            </a:r>
            <a:r>
              <a:rPr lang="fr-FR"/>
              <a:t> Ontario.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fr-CA" dirty="0"/>
              <a:t>Personne représentante d’</a:t>
            </a:r>
            <a:r>
              <a:rPr lang="fr-CA" dirty="0" err="1"/>
              <a:t>ApprovisiOntario</a:t>
            </a:r>
            <a:r>
              <a:rPr lang="fr-CA" dirty="0"/>
              <a:t> :</a:t>
            </a:r>
          </a:p>
          <a:p>
            <a:pPr marL="0" indent="0">
              <a:buNone/>
            </a:pPr>
            <a:r>
              <a:rPr lang="fr-CA" dirty="0"/>
              <a:t>Rabia </a:t>
            </a:r>
            <a:r>
              <a:rPr lang="fr-CA" dirty="0" err="1"/>
              <a:t>Ahmada</a:t>
            </a:r>
            <a:endParaRPr lang="fr-CA" dirty="0"/>
          </a:p>
          <a:p>
            <a:pPr marL="0" indent="0">
              <a:buNone/>
            </a:pPr>
            <a:r>
              <a:rPr lang="fr-CA" dirty="0"/>
              <a:t>Conseillère principale en approvisionnement</a:t>
            </a:r>
          </a:p>
          <a:p>
            <a:pPr marL="0" indent="0">
              <a:buNone/>
            </a:pPr>
            <a:r>
              <a:rPr lang="fr-CA" dirty="0"/>
              <a:t>Courriel : </a:t>
            </a:r>
            <a:r>
              <a:rPr lang="en-CA" altLang="en-US" dirty="0">
                <a:latin typeface="Raleway" panose="00000500000000000000" pitchFamily="50" charset="0"/>
                <a:hlinkClick r:id="rId2"/>
              </a:rPr>
              <a:t>Rabia.Ahmad2@supplyontario.ca</a:t>
            </a:r>
            <a:r>
              <a:rPr lang="en-CA" altLang="en-US" dirty="0">
                <a:latin typeface="Raleway" panose="00000500000000000000" pitchFamily="50" charset="0"/>
              </a:rPr>
              <a:t> </a:t>
            </a:r>
          </a:p>
          <a:p>
            <a:pPr marL="0" indent="0">
              <a:buNone/>
            </a:pPr>
            <a:r>
              <a:rPr lang="fr-CA" dirty="0"/>
              <a:t>Téléphone : </a:t>
            </a:r>
            <a:r>
              <a:rPr lang="en-CA" altLang="en-US" dirty="0">
                <a:latin typeface="Raleway" panose="00000500000000000000" pitchFamily="50" charset="0"/>
              </a:rPr>
              <a:t>(437) 224-2917</a:t>
            </a:r>
            <a:endParaRPr lang="fr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E30EB4-2679-0A3F-8F60-5F06C1AE4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40A5B-1764-4063-8011-050E9393C077}" type="slidenum">
              <a:rPr lang="en-CA" smtClean="0"/>
              <a:t>4</a:t>
            </a:fld>
            <a:endParaRPr lang="en-CA"/>
          </a:p>
        </p:txBody>
      </p:sp>
      <p:sp>
        <p:nvSpPr>
          <p:cNvPr id="6" name="Google Shape;238;p37">
            <a:extLst>
              <a:ext uri="{FF2B5EF4-FFF2-40B4-BE49-F238E27FC236}">
                <a16:creationId xmlns:a16="http://schemas.microsoft.com/office/drawing/2014/main" id="{B50034F4-A558-D36A-43EE-46E3E4D0D35D}"/>
              </a:ext>
            </a:extLst>
          </p:cNvPr>
          <p:cNvSpPr/>
          <p:nvPr/>
        </p:nvSpPr>
        <p:spPr>
          <a:xfrm>
            <a:off x="0" y="265911"/>
            <a:ext cx="361741" cy="738800"/>
          </a:xfrm>
          <a:prstGeom prst="homePlate">
            <a:avLst>
              <a:gd name="adj" fmla="val 50000"/>
            </a:avLst>
          </a:prstGeom>
          <a:solidFill>
            <a:srgbClr val="0070C0"/>
          </a:solidFill>
          <a:ln>
            <a:noFill/>
          </a:ln>
        </p:spPr>
        <p:txBody>
          <a:bodyPr spcFirstLastPara="1" wrap="square" lIns="91433" tIns="91433" rIns="91433" bIns="91433" anchor="ctr" anchorCtr="0">
            <a:noAutofit/>
          </a:bodyPr>
          <a:lstStyle/>
          <a:p>
            <a:endParaRPr sz="24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80C4DB-FE61-E472-54F3-67C68ED0572B}"/>
              </a:ext>
            </a:extLst>
          </p:cNvPr>
          <p:cNvSpPr/>
          <p:nvPr/>
        </p:nvSpPr>
        <p:spPr>
          <a:xfrm>
            <a:off x="-1986" y="1198430"/>
            <a:ext cx="12193986" cy="47184"/>
          </a:xfrm>
          <a:prstGeom prst="rect">
            <a:avLst/>
          </a:prstGeom>
          <a:solidFill>
            <a:srgbClr val="D62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IN" sz="135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72768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Harmonous - Coo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D7CC1"/>
      </a:accent1>
      <a:accent2>
        <a:srgbClr val="30A4B3"/>
      </a:accent2>
      <a:accent3>
        <a:srgbClr val="A5A5A5"/>
      </a:accent3>
      <a:accent4>
        <a:srgbClr val="019EED"/>
      </a:accent4>
      <a:accent5>
        <a:srgbClr val="2D53A1"/>
      </a:accent5>
      <a:accent6>
        <a:srgbClr val="3B4193"/>
      </a:accent6>
      <a:hlink>
        <a:srgbClr val="002060"/>
      </a:hlink>
      <a:folHlink>
        <a:srgbClr val="000000"/>
      </a:folHlink>
    </a:clrScheme>
    <a:fontScheme name="Custom 1">
      <a:majorFont>
        <a:latin typeface="Raleway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storyversion xmlns="a6026d97-0384-4d76-b35a-f114b9362ab8" xsi:nil="true"/>
    <TEST xmlns="a6026d97-0384-4d76-b35a-f114b9362ab8" xsi:nil="true"/>
    <lcf76f155ced4ddcb4097134ff3c332f xmlns="a6026d97-0384-4d76-b35a-f114b9362ab8">
      <Terms xmlns="http://schemas.microsoft.com/office/infopath/2007/PartnerControls"/>
    </lcf76f155ced4ddcb4097134ff3c332f>
    <TaxCatchAll xmlns="cd308dd6-c6ba-464a-9f99-0ec7e26b19f5" xsi:nil="true"/>
    <Owner xmlns="a6026d97-0384-4d76-b35a-f114b9362ab8">Dominic</Own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8D67DFF90D704EABF47FA226DC2FD2" ma:contentTypeVersion="18" ma:contentTypeDescription="Create a new document." ma:contentTypeScope="" ma:versionID="ed5d78269bc671eea7c1c0fd12241cb5">
  <xsd:schema xmlns:xsd="http://www.w3.org/2001/XMLSchema" xmlns:xs="http://www.w3.org/2001/XMLSchema" xmlns:p="http://schemas.microsoft.com/office/2006/metadata/properties" xmlns:ns2="a6026d97-0384-4d76-b35a-f114b9362ab8" xmlns:ns3="cd308dd6-c6ba-464a-9f99-0ec7e26b19f5" targetNamespace="http://schemas.microsoft.com/office/2006/metadata/properties" ma:root="true" ma:fieldsID="6a0267fe34bae342f394fdd17a6f89fd" ns2:_="" ns3:_="">
    <xsd:import namespace="a6026d97-0384-4d76-b35a-f114b9362ab8"/>
    <xsd:import namespace="cd308dd6-c6ba-464a-9f99-0ec7e26b19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Owner" minOccurs="0"/>
                <xsd:element ref="ns2:Historyversion" minOccurs="0"/>
                <xsd:element ref="ns2:TEST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026d97-0384-4d76-b35a-f114b9362a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Owner" ma:index="14" nillable="true" ma:displayName="Owner" ma:default="Dominic" ma:format="Dropdown" ma:internalName="Owner">
      <xsd:simpleType>
        <xsd:restriction base="dms:Choice">
          <xsd:enumeration value="Dominic"/>
          <xsd:enumeration value="Jasleen"/>
          <xsd:enumeration value="Becky"/>
          <xsd:enumeration value="Naomi"/>
          <xsd:enumeration value="Akshita"/>
          <xsd:enumeration value="Karen"/>
          <xsd:enumeration value="Fatema"/>
        </xsd:restriction>
      </xsd:simpleType>
    </xsd:element>
    <xsd:element name="Historyversion" ma:index="15" nillable="true" ma:displayName="History version" ma:format="Dropdown" ma:internalName="Historyversion">
      <xsd:simpleType>
        <xsd:restriction base="dms:Choice">
          <xsd:enumeration value="draft"/>
          <xsd:enumeration value="latest"/>
          <xsd:enumeration value="with manager"/>
        </xsd:restriction>
      </xsd:simpleType>
    </xsd:element>
    <xsd:element name="TEST" ma:index="16" nillable="true" ma:displayName="TEST" ma:format="Dropdown" ma:internalName="TEST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03f8475-640f-4944-9dcc-2d3788384b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08dd6-c6ba-464a-9f99-0ec7e26b19f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6895844-8179-42ca-9db8-71da81b27d43}" ma:internalName="TaxCatchAll" ma:showField="CatchAllData" ma:web="cd308dd6-c6ba-464a-9f99-0ec7e26b19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BFC4AE-6F35-4AD2-960F-761E4646AB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D1984A-BC75-4953-AB83-7B1F2F8EE022}">
  <ds:schemaRefs>
    <ds:schemaRef ds:uri="http://purl.org/dc/elements/1.1/"/>
    <ds:schemaRef ds:uri="cd308dd6-c6ba-464a-9f99-0ec7e26b19f5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a6026d97-0384-4d76-b35a-f114b9362ab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C3A9E2-ED4B-4ABD-AB79-8C0DEF08FBD6}">
  <ds:schemaRefs>
    <ds:schemaRef ds:uri="a6026d97-0384-4d76-b35a-f114b9362ab8"/>
    <ds:schemaRef ds:uri="cd308dd6-c6ba-464a-9f99-0ec7e26b19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034a106e-6316-442c-ad35-738afd673d2b}" enabled="1" method="Standard" siteId="{cddc1229-ac2a-4b97-b78a-0e5cacb5865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683</Words>
  <Application>Microsoft Office PowerPoint</Application>
  <PresentationFormat>Widescreen</PresentationFormat>
  <Paragraphs>85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 Narrow</vt:lpstr>
      <vt:lpstr>Arial</vt:lpstr>
      <vt:lpstr>Arial Narrow</vt:lpstr>
      <vt:lpstr>Calibri</vt:lpstr>
      <vt:lpstr>Raleway</vt:lpstr>
      <vt:lpstr>1_Office Theme</vt:lpstr>
      <vt:lpstr>PowerPoint Presentation</vt:lpstr>
      <vt:lpstr>Flux de travail de la demande de services (DS)</vt:lpstr>
      <vt:lpstr> Personne-ressource du fournisseur </vt:lpstr>
      <vt:lpstr>Tarification par fournisseur</vt:lpstr>
    </vt:vector>
  </TitlesOfParts>
  <Company>Government of Ontario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Procurement Community of Practice Winter 2025  - Agencies, Boards and Public Commissions</dc:title>
  <dc:creator>Kotak, Rikin (CSCO)</dc:creator>
  <cp:lastModifiedBy>Georgiou, Helen (CSCO)</cp:lastModifiedBy>
  <cp:revision>30</cp:revision>
  <dcterms:created xsi:type="dcterms:W3CDTF">2024-07-23T14:27:35Z</dcterms:created>
  <dcterms:modified xsi:type="dcterms:W3CDTF">2026-05-21T16:49:14Z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0x010100E98D67DFF90D704EABF47FA226DC2FD2</vt:lpwstr>
  </property>
  <property fmtid="{D5CDD505-2E9C-101B-9397-08002B2CF9AE}" pid="3" name="MediaServiceImageTags">
    <vt:lpwstr/>
  </property>
</Properties>
</file>