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4"/>
  </p:sldMasterIdLst>
  <p:sldIdLst>
    <p:sldId id="256" r:id="rId5"/>
    <p:sldId id="257" r:id="rId6"/>
    <p:sldId id="273" r:id="rId7"/>
    <p:sldId id="329" r:id="rId8"/>
    <p:sldId id="340" r:id="rId9"/>
    <p:sldId id="337" r:id="rId10"/>
    <p:sldId id="312" r:id="rId11"/>
    <p:sldId id="274" r:id="rId12"/>
    <p:sldId id="275" r:id="rId13"/>
    <p:sldId id="323" r:id="rId14"/>
    <p:sldId id="338" r:id="rId15"/>
    <p:sldId id="276" r:id="rId16"/>
    <p:sldId id="326" r:id="rId17"/>
    <p:sldId id="332" r:id="rId18"/>
    <p:sldId id="278" r:id="rId19"/>
    <p:sldId id="283" r:id="rId20"/>
    <p:sldId id="342" r:id="rId21"/>
    <p:sldId id="282" r:id="rId22"/>
    <p:sldId id="310" r:id="rId23"/>
    <p:sldId id="343" r:id="rId24"/>
    <p:sldId id="311" r:id="rId25"/>
    <p:sldId id="333" r:id="rId26"/>
    <p:sldId id="334" r:id="rId27"/>
  </p:sldIdLst>
  <p:sldSz cx="9144000" cy="6858000" type="screen4x3"/>
  <p:notesSz cx="9296400" cy="7010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E3D405-06B9-4E7A-65C3-7406A0443E65}" name="Saleem, Sabira (CSCO)" initials="SS" userId="S::Sabira.Saleem@supplyontario.ca::3cfa60a3-ee0d-481d-9d8a-d6faf6c3282b" providerId="AD"/>
  <p188:author id="{ACFDE12C-AC91-A9F0-92FC-67ADEB369914}" name="Forster, Kim (CSCO)" initials="FK" userId="S::kim.forster@supplyontario.ca::9bef3e70-2fb3-4df1-84cc-b31879aca256" providerId="AD"/>
  <p188:author id="{0A0ECA8C-53E8-915F-0DBC-CBA70D8B3A57}" name="Chan-Reynolds, Jennifer (She/Her) (CSCO)" initials="C(" userId="S::jennifer.chan-reynolds@supplyontario.ca::c2477fdb-2c32-4935-a72b-33762fb2b1bf" providerId="AD"/>
  <p188:author id="{A39CC093-AE76-6341-0A78-913EDD1DB7FE}" name="Tutt, Jazz (CSCO)" initials="TJ" userId="S::jazz.tutt@supplyontario.ca::c644cde9-1b07-4ef9-b4ce-79cc702b316f" providerId="AD"/>
  <p188:author id="{01123B95-96F9-8E65-0877-5DB6750BE707}" name="Toledo, Lydia (CSCO)" initials="LT" userId="S::lydia.toledo@supplyontario.ca::9bbdaa2f-249d-485f-b062-10145e2b7710" providerId="AD"/>
  <p188:author id="{809C95C3-8D83-4357-3AD1-F24CFA4045CD}" name="Smith, Alicia (CSCO)" initials="SA" userId="S::alicia.smith@supplyontario.ca::7f709a90-45cf-41db-a127-a0ed93f68a89" providerId="AD"/>
  <p188:author id="{4EA60DC5-1634-F49C-C7AA-A183A003445A}" name="Ragoonath, Carlos (CSCO)" initials="CR" userId="S::Carlos.Ragoonath@supplyontario.ca::ebb5df54-b676-4eae-a071-e14a894f6d6b" providerId="AD"/>
  <p188:author id="{55CE0DF1-A5B5-0586-748B-12E9AFCEB50B}" name="Saleem, Sabira (CSCO)" initials="SS" userId="S::sabira.saleem@supplyontario.ca::3cfa60a3-ee0d-481d-9d8a-d6faf6c3282b" providerId="AD"/>
  <p188:author id="{263FC9FF-BD83-9CA2-5EF9-0D3758E54E50}" name="Randmaa, Mark (CSCO)" initials="RM" userId="S::mark.randmaa@supplyontario.ca::93badf09-edef-477f-8534-bf32110cb32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E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1C404-8073-40E4-A1E1-1FE3B330AD1B}" v="81" dt="2026-10-20T17:40:05.96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0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76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05116" y="6139056"/>
            <a:ext cx="1394460" cy="4472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542" y="221056"/>
            <a:ext cx="6118225" cy="819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2422" y="1176782"/>
            <a:ext cx="8307705" cy="4171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00811" y="6385356"/>
            <a:ext cx="2444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pplyontario.ca/fr/" TargetMode="External"/><Relationship Id="rId2" Type="http://schemas.openxmlformats.org/officeDocument/2006/relationships/hyperlink" Target="https://www.supplyontario.ca/fr/devenir-un-fournisseu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oingbusiness.mgs.gov.on.ca/mbs/psb/psb.nsf/VORSearch?OpenForm&amp;Lang=F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0030" cy="2281555"/>
          </a:xfrm>
          <a:custGeom>
            <a:avLst/>
            <a:gdLst/>
            <a:ahLst/>
            <a:cxnLst/>
            <a:rect l="l" t="t" r="r" b="b"/>
            <a:pathLst>
              <a:path w="9130030" h="2281555">
                <a:moveTo>
                  <a:pt x="9129589" y="0"/>
                </a:moveTo>
                <a:lnTo>
                  <a:pt x="0" y="0"/>
                </a:lnTo>
                <a:lnTo>
                  <a:pt x="0" y="2281450"/>
                </a:lnTo>
                <a:lnTo>
                  <a:pt x="9129589" y="2281450"/>
                </a:lnTo>
                <a:lnTo>
                  <a:pt x="9129589" y="0"/>
                </a:lnTo>
                <a:close/>
              </a:path>
            </a:pathLst>
          </a:custGeom>
          <a:solidFill>
            <a:srgbClr val="00B1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16" y="6169063"/>
            <a:ext cx="9130030" cy="684530"/>
          </a:xfrm>
          <a:custGeom>
            <a:avLst/>
            <a:gdLst/>
            <a:ahLst/>
            <a:cxnLst/>
            <a:rect l="l" t="t" r="r" b="b"/>
            <a:pathLst>
              <a:path w="9130030" h="684529">
                <a:moveTo>
                  <a:pt x="9129568" y="0"/>
                </a:moveTo>
                <a:lnTo>
                  <a:pt x="0" y="0"/>
                </a:lnTo>
                <a:lnTo>
                  <a:pt x="0" y="684439"/>
                </a:lnTo>
                <a:lnTo>
                  <a:pt x="9129568" y="684439"/>
                </a:lnTo>
                <a:lnTo>
                  <a:pt x="9129568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316" y="9104"/>
            <a:ext cx="3182620" cy="3361054"/>
            <a:chOff x="6316" y="9104"/>
            <a:chExt cx="3182620" cy="3361054"/>
          </a:xfrm>
        </p:grpSpPr>
        <p:sp>
          <p:nvSpPr>
            <p:cNvPr id="5" name="object 5"/>
            <p:cNvSpPr/>
            <p:nvPr/>
          </p:nvSpPr>
          <p:spPr>
            <a:xfrm>
              <a:off x="6316" y="9104"/>
              <a:ext cx="3182620" cy="2281555"/>
            </a:xfrm>
            <a:custGeom>
              <a:avLst/>
              <a:gdLst/>
              <a:ahLst/>
              <a:cxnLst/>
              <a:rect l="l" t="t" r="r" b="b"/>
              <a:pathLst>
                <a:path w="3182620" h="2281555">
                  <a:moveTo>
                    <a:pt x="3182126" y="0"/>
                  </a:moveTo>
                  <a:lnTo>
                    <a:pt x="1348600" y="0"/>
                  </a:lnTo>
                  <a:lnTo>
                    <a:pt x="1289955" y="104355"/>
                  </a:lnTo>
                  <a:lnTo>
                    <a:pt x="1186397" y="278167"/>
                  </a:lnTo>
                  <a:lnTo>
                    <a:pt x="1074451" y="448113"/>
                  </a:lnTo>
                  <a:lnTo>
                    <a:pt x="924611" y="653976"/>
                  </a:lnTo>
                  <a:lnTo>
                    <a:pt x="766018" y="851178"/>
                  </a:lnTo>
                  <a:lnTo>
                    <a:pt x="601090" y="1038265"/>
                  </a:lnTo>
                  <a:lnTo>
                    <a:pt x="500098" y="1145055"/>
                  </a:lnTo>
                  <a:lnTo>
                    <a:pt x="333739" y="956997"/>
                  </a:lnTo>
                  <a:lnTo>
                    <a:pt x="176440" y="761389"/>
                  </a:lnTo>
                  <a:lnTo>
                    <a:pt x="28456" y="558540"/>
                  </a:lnTo>
                  <a:lnTo>
                    <a:pt x="0" y="517128"/>
                  </a:lnTo>
                  <a:lnTo>
                    <a:pt x="0" y="2281450"/>
                  </a:lnTo>
                  <a:lnTo>
                    <a:pt x="1779720" y="2281450"/>
                  </a:lnTo>
                  <a:lnTo>
                    <a:pt x="1983303" y="2052898"/>
                  </a:lnTo>
                  <a:lnTo>
                    <a:pt x="2176321" y="1815666"/>
                  </a:lnTo>
                  <a:lnTo>
                    <a:pt x="2358505" y="1570124"/>
                  </a:lnTo>
                  <a:lnTo>
                    <a:pt x="2529587" y="1316643"/>
                  </a:lnTo>
                  <a:lnTo>
                    <a:pt x="2689297" y="1055593"/>
                  </a:lnTo>
                  <a:lnTo>
                    <a:pt x="2834776" y="788319"/>
                  </a:lnTo>
                  <a:lnTo>
                    <a:pt x="2968425" y="515109"/>
                  </a:lnTo>
                  <a:lnTo>
                    <a:pt x="3090064" y="236322"/>
                  </a:lnTo>
                  <a:lnTo>
                    <a:pt x="3182126" y="0"/>
                  </a:lnTo>
                  <a:close/>
                </a:path>
              </a:pathLst>
            </a:custGeom>
            <a:solidFill>
              <a:srgbClr val="047A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16" y="2290555"/>
              <a:ext cx="1779905" cy="1079500"/>
            </a:xfrm>
            <a:custGeom>
              <a:avLst/>
              <a:gdLst/>
              <a:ahLst/>
              <a:cxnLst/>
              <a:rect l="l" t="t" r="r" b="b"/>
              <a:pathLst>
                <a:path w="1779905" h="1079500">
                  <a:moveTo>
                    <a:pt x="1779720" y="0"/>
                  </a:moveTo>
                  <a:lnTo>
                    <a:pt x="0" y="0"/>
                  </a:lnTo>
                  <a:lnTo>
                    <a:pt x="0" y="717283"/>
                  </a:lnTo>
                  <a:lnTo>
                    <a:pt x="271751" y="921860"/>
                  </a:lnTo>
                  <a:lnTo>
                    <a:pt x="432387" y="1034152"/>
                  </a:lnTo>
                  <a:lnTo>
                    <a:pt x="500098" y="1079252"/>
                  </a:lnTo>
                  <a:lnTo>
                    <a:pt x="772512" y="891744"/>
                  </a:lnTo>
                  <a:lnTo>
                    <a:pt x="1011102" y="710851"/>
                  </a:lnTo>
                  <a:lnTo>
                    <a:pt x="1241524" y="519858"/>
                  </a:lnTo>
                  <a:lnTo>
                    <a:pt x="1463454" y="319041"/>
                  </a:lnTo>
                  <a:lnTo>
                    <a:pt x="1676569" y="108676"/>
                  </a:lnTo>
                  <a:lnTo>
                    <a:pt x="1779720" y="0"/>
                  </a:lnTo>
                  <a:close/>
                </a:path>
              </a:pathLst>
            </a:custGeom>
            <a:solidFill>
              <a:srgbClr val="047AC1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471" y="228600"/>
              <a:ext cx="1499616" cy="54863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26212" y="3570223"/>
            <a:ext cx="6514084" cy="2235868"/>
          </a:xfrm>
          <a:prstGeom prst="rect">
            <a:avLst/>
          </a:prstGeom>
        </p:spPr>
        <p:txBody>
          <a:bodyPr vert="horz" wrap="square" lIns="0" tIns="57785" rIns="0" bIns="0" rtlCol="0" anchor="t">
            <a:spAutoFit/>
          </a:bodyPr>
          <a:lstStyle/>
          <a:p>
            <a:pPr marL="12700" marR="1129030">
              <a:lnSpc>
                <a:spcPts val="2810"/>
              </a:lnSpc>
              <a:spcBef>
                <a:spcPts val="455"/>
              </a:spcBef>
            </a:pPr>
            <a:r>
              <a:rPr lang="fr-CA" sz="2600" b="1" dirty="0">
                <a:latin typeface="Calibri"/>
                <a:cs typeface="Calibri"/>
              </a:rPr>
              <a:t>Perspectives sur trois ans du Programme de gestion de contrats avec les fournisseurs attitrés</a:t>
            </a:r>
          </a:p>
          <a:p>
            <a:pPr marL="12700">
              <a:lnSpc>
                <a:spcPts val="2610"/>
              </a:lnSpc>
            </a:pPr>
            <a:r>
              <a:rPr lang="fr-CA" sz="2600" b="1" dirty="0">
                <a:latin typeface="Calibri"/>
                <a:cs typeface="Calibri"/>
              </a:rPr>
              <a:t>Octobre 2026 à septembre 2029</a:t>
            </a:r>
          </a:p>
          <a:p>
            <a:pPr marL="12700">
              <a:lnSpc>
                <a:spcPts val="2965"/>
              </a:lnSpc>
            </a:pPr>
            <a:r>
              <a:rPr lang="fr-CA" sz="2600" b="1" dirty="0">
                <a:latin typeface="Calibri"/>
                <a:cs typeface="Calibri"/>
              </a:rPr>
              <a:t>(Mise à jour trimestrielle)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CA" sz="2400" dirty="0">
                <a:latin typeface="Calibri"/>
                <a:cs typeface="Calibri"/>
              </a:rPr>
              <a:t>Octobre 2026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24636" y="931291"/>
            <a:ext cx="8519364" cy="1858842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fr-CA" sz="4000" dirty="0">
                <a:latin typeface="Calibri"/>
                <a:cs typeface="Calibri"/>
              </a:rPr>
              <a:t>Programme de gestion des contrats avec les fournisseurs attirés d’</a:t>
            </a:r>
            <a:r>
              <a:rPr lang="fr-CA" sz="4000" dirty="0" err="1">
                <a:latin typeface="Calibri"/>
                <a:cs typeface="Calibri"/>
              </a:rPr>
              <a:t>ApprovisiOntario</a:t>
            </a:r>
            <a:r>
              <a:rPr lang="fr-CA" sz="4000" dirty="0">
                <a:latin typeface="Calibri"/>
                <a:cs typeface="Calibri"/>
              </a:rPr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667" y="403682"/>
            <a:ext cx="7956550" cy="41357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fr-CA"/>
              <a:t>Programme de gestion des contrats avec les fournisseurs attirés : Perspectives sur trois ans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4695" y="1071499"/>
            <a:ext cx="7981950" cy="280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CA" sz="1400" b="1">
                <a:latin typeface="Calibri"/>
                <a:cs typeface="Calibri"/>
              </a:rPr>
              <a:t>Remarque</a:t>
            </a:r>
            <a:r>
              <a:rPr lang="fr-CA" sz="1400">
                <a:latin typeface="Calibri"/>
                <a:cs typeface="Calibri"/>
              </a:rPr>
              <a:t> :</a:t>
            </a:r>
          </a:p>
          <a:p>
            <a:pPr marL="241300" marR="5080" indent="-228600" algn="just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41300" algn="l"/>
              </a:tabLst>
            </a:pPr>
            <a:r>
              <a:rPr lang="fr-CA" sz="1200">
                <a:latin typeface="Calibri"/>
                <a:cs typeface="Calibri"/>
              </a:rPr>
              <a:t>Ce calendrier est un préavis au marché sous la forme d’une liste d’approvisionnements importants pour des projets, des biens et des services qu’</a:t>
            </a:r>
            <a:r>
              <a:rPr lang="fr-CA" sz="1200" b="1">
                <a:latin typeface="Calibri"/>
                <a:cs typeface="Calibri"/>
              </a:rPr>
              <a:t>ApprovisiOntario</a:t>
            </a:r>
            <a:r>
              <a:rPr lang="fr-CA" sz="1200">
                <a:latin typeface="Calibri"/>
                <a:cs typeface="Calibri"/>
              </a:rPr>
              <a:t> a définis pour la période visée. Toutefois, ApprovisiOntario ne garantit pas, en fournissant ce calendrier, d’acheter la totalité ou l’un des biens ou des services énumérés.</a:t>
            </a:r>
          </a:p>
          <a:p>
            <a:pPr marL="241300" marR="125095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lang="fr-CA" sz="1200">
                <a:latin typeface="Calibri"/>
                <a:cs typeface="Calibri"/>
              </a:rPr>
              <a:t>Pour les articles du calendrier, ApprovisiOntario n’a peut-être pas effectué son étude de marché ou préparé un plan d’approvisionnement important, y compris la façon dont il abordera le marché. Cette recherche et le plan subséquent détermineront quand aller sur le marché et la méthodologie d’approvisionnement appropriée.</a:t>
            </a:r>
          </a:p>
          <a:p>
            <a:pPr marL="241300" marR="395605" indent="-2286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fr-CA" sz="1200">
                <a:latin typeface="Calibri"/>
                <a:cs typeface="Calibri"/>
              </a:rPr>
              <a:t>Ce calendrier n’est pas conçu en tant qu’appel d’offres ou de propositions et il n’y a pas de documents d’approvisionnement disponibles.</a:t>
            </a:r>
          </a:p>
          <a:p>
            <a:pPr marL="241935" indent="-229235">
              <a:lnSpc>
                <a:spcPct val="100000"/>
              </a:lnSpc>
              <a:buAutoNum type="arabicPeriod"/>
              <a:tabLst>
                <a:tab pos="241935" algn="l"/>
              </a:tabLst>
            </a:pPr>
            <a:r>
              <a:rPr lang="fr-CA" sz="1200">
                <a:latin typeface="Calibri"/>
                <a:cs typeface="Calibri"/>
              </a:rPr>
              <a:t>Les dates ne sont que des estimations et sont assujetties à des modifications par ApprovisiOntario.</a:t>
            </a:r>
          </a:p>
          <a:p>
            <a:pPr marL="241300" marR="54864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lang="fr-CA" sz="1200">
                <a:latin typeface="Calibri"/>
                <a:cs typeface="Calibri"/>
              </a:rPr>
              <a:t>Veuillez noter que le processus d’appel d’offres peut être poursuivi par la mobilisation des intervenants, généralement 60 jours avant l’appel d’offres.</a:t>
            </a:r>
          </a:p>
          <a:p>
            <a:pPr marL="241300" marR="82169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lang="fr-CA" sz="1200">
                <a:latin typeface="Calibri"/>
                <a:cs typeface="Calibri"/>
              </a:rPr>
              <a:t>Les fournisseurs qui s’intéressent à la façon dont le gouvernement achète des biens et des services peuvent consulter la page </a:t>
            </a:r>
            <a:r>
              <a:rPr lang="fr-CA" sz="1200" u="sng">
                <a:solidFill>
                  <a:srgbClr val="047AC1"/>
                </a:solidFill>
                <a:uFill>
                  <a:solidFill>
                    <a:srgbClr val="047AC1"/>
                  </a:solidFill>
                </a:uFill>
                <a:latin typeface="Calibri"/>
                <a:cs typeface="Calibri"/>
                <a:hlinkClick r:id="rId2"/>
              </a:rPr>
              <a:t>Devenir un fournisseur</a:t>
            </a:r>
            <a:r>
              <a:rPr lang="fr-CA" sz="1200" u="none">
                <a:solidFill>
                  <a:srgbClr val="047AC1"/>
                </a:solidFill>
                <a:latin typeface="Calibri"/>
                <a:cs typeface="Calibri"/>
              </a:rPr>
              <a:t> </a:t>
            </a:r>
            <a:r>
              <a:rPr lang="fr-CA" sz="1200" u="none">
                <a:latin typeface="Calibri"/>
                <a:cs typeface="Calibri"/>
              </a:rPr>
              <a:t>à l’adresse </a:t>
            </a:r>
            <a:r>
              <a:rPr lang="fr-CA" sz="1200" u="sng">
                <a:solidFill>
                  <a:srgbClr val="047AC1"/>
                </a:solidFill>
                <a:uFill>
                  <a:solidFill>
                    <a:srgbClr val="047AC1"/>
                  </a:solidFill>
                </a:uFill>
                <a:latin typeface="Calibri"/>
                <a:cs typeface="Calibri"/>
                <a:hlinkClick r:id="rId3"/>
              </a:rPr>
              <a:t>www.supplyontario.ca</a:t>
            </a:r>
            <a:r>
              <a:rPr lang="fr-CA" sz="1200" u="none">
                <a:solidFill>
                  <a:srgbClr val="047AC1"/>
                </a:solidFill>
                <a:latin typeface="Calibri"/>
                <a:cs typeface="Calibri"/>
              </a:rPr>
              <a:t> </a:t>
            </a:r>
            <a:r>
              <a:rPr lang="fr-CA" sz="1200" u="none">
                <a:latin typeface="Calibri"/>
                <a:cs typeface="Calibri"/>
              </a:rPr>
              <a:t>pour obtenir de plus amples renseignements.</a:t>
            </a:r>
          </a:p>
          <a:p>
            <a:pPr marL="241935" indent="-229235">
              <a:lnSpc>
                <a:spcPct val="100000"/>
              </a:lnSpc>
              <a:buAutoNum type="arabicPeriod"/>
              <a:tabLst>
                <a:tab pos="241935" algn="l"/>
              </a:tabLst>
            </a:pPr>
            <a:r>
              <a:rPr lang="fr-CA" sz="1200">
                <a:latin typeface="Calibri"/>
                <a:cs typeface="Calibri"/>
              </a:rPr>
              <a:t>Pour consulter toutes les ententes avec les fournisseurs attitrés actives, veuillez consulter la </a:t>
            </a:r>
            <a:r>
              <a:rPr lang="fr-CA" sz="1200" u="sng">
                <a:solidFill>
                  <a:srgbClr val="047AC1"/>
                </a:solidFill>
                <a:uFill>
                  <a:solidFill>
                    <a:srgbClr val="047AC1"/>
                  </a:solidFill>
                </a:uFill>
                <a:latin typeface="Calibri"/>
                <a:cs typeface="Calibri"/>
                <a:hlinkClick r:id="rId4"/>
              </a:rPr>
              <a:t>liste en ligne des ententes avec les fournisseurs attitrés</a:t>
            </a:r>
            <a:r>
              <a:rPr lang="fr-CA" sz="1200" b="1">
                <a:latin typeface="Calibri"/>
                <a:cs typeface="Calibri"/>
              </a:rPr>
              <a:t> d’ApprovisiOntario</a:t>
            </a:r>
            <a:r>
              <a:rPr lang="fr-CA" sz="1200" u="none">
                <a:latin typeface="Calibri"/>
                <a:cs typeface="Calibri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26212" y="6347256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CA" sz="1200">
                <a:latin typeface="Calibri"/>
                <a:cs typeface="Calibri"/>
              </a:rPr>
              <a:t>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8703" y="4297474"/>
            <a:ext cx="6543345" cy="2245487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lang="fr-CA" sz="1200" b="1" dirty="0">
                <a:latin typeface="Calibri"/>
                <a:cs typeface="Calibri"/>
              </a:rPr>
              <a:t>Glossaire du document</a:t>
            </a:r>
          </a:p>
          <a:p>
            <a:pPr marL="90805">
              <a:lnSpc>
                <a:spcPct val="100000"/>
              </a:lnSpc>
              <a:spcBef>
                <a:spcPts val="1325"/>
              </a:spcBef>
            </a:pPr>
            <a:r>
              <a:rPr lang="fr-CA" sz="1100" b="1" dirty="0">
                <a:solidFill>
                  <a:srgbClr val="00AF50"/>
                </a:solidFill>
                <a:latin typeface="Calibri"/>
                <a:cs typeface="Calibri"/>
              </a:rPr>
              <a:t>NOUVEAU </a:t>
            </a:r>
            <a:r>
              <a:rPr lang="fr-CA" sz="1100" dirty="0">
                <a:latin typeface="Calibri"/>
                <a:cs typeface="Calibri"/>
              </a:rPr>
              <a:t>– Une nouvelle entente nette visant les fournisseurs attitrés/licence en volume dans le cadre du Programme d’ententes de fournisseurs attitrés à l’échelle de l’entreprise d’</a:t>
            </a:r>
            <a:r>
              <a:rPr lang="fr-CA" sz="1100" dirty="0" err="1">
                <a:latin typeface="Calibri"/>
                <a:cs typeface="Calibri"/>
              </a:rPr>
              <a:t>ApprovisiOntario</a:t>
            </a:r>
            <a:r>
              <a:rPr lang="fr-CA" sz="1100" dirty="0">
                <a:latin typeface="Calibri"/>
                <a:cs typeface="Calibri"/>
              </a:rPr>
              <a:t>.</a:t>
            </a:r>
          </a:p>
          <a:p>
            <a:pPr marL="90805" marR="276860">
              <a:lnSpc>
                <a:spcPct val="100000"/>
              </a:lnSpc>
              <a:spcBef>
                <a:spcPts val="1320"/>
              </a:spcBef>
            </a:pPr>
            <a:r>
              <a:rPr lang="fr-CA" sz="1100" b="1" dirty="0">
                <a:solidFill>
                  <a:srgbClr val="FF0000"/>
                </a:solidFill>
                <a:latin typeface="Calibri"/>
                <a:cs typeface="Calibri"/>
              </a:rPr>
              <a:t>MISE À JOUR </a:t>
            </a:r>
            <a:r>
              <a:rPr lang="fr-CA" sz="1100" dirty="0">
                <a:latin typeface="Calibri"/>
                <a:cs typeface="Calibri"/>
              </a:rPr>
              <a:t>– Donne l’occasion aux nouveaux fournisseurs de se qualifier et aux fournisseurs existants de fournir des services pour lesquels ils n’étaient pas admissibles à l’origine, en vertu d’une entente existante avec un fournisseur attitré au moyen d’un processus concurrentiel ouvert. Les mises à jour permettent également de mettre à jour les produits et services offerts par l’entremise du fournisseur attitré afin de refléter les changements sur le marché.</a:t>
            </a:r>
          </a:p>
          <a:p>
            <a:pPr marL="90805">
              <a:lnSpc>
                <a:spcPct val="100000"/>
              </a:lnSpc>
              <a:spcBef>
                <a:spcPts val="1320"/>
              </a:spcBef>
            </a:pPr>
            <a:r>
              <a:rPr lang="fr-CA" sz="1100" b="1" dirty="0">
                <a:solidFill>
                  <a:srgbClr val="006FC0"/>
                </a:solidFill>
                <a:latin typeface="Calibri"/>
                <a:cs typeface="Calibri"/>
              </a:rPr>
              <a:t>REMPLACEMENT </a:t>
            </a:r>
            <a:r>
              <a:rPr lang="fr-CA" sz="1100" dirty="0">
                <a:latin typeface="Calibri"/>
                <a:cs typeface="Calibri"/>
              </a:rPr>
              <a:t>– Une nouvelle entente de fournisseurs attitrés/licences en volume qui remplace une entente</a:t>
            </a:r>
          </a:p>
          <a:p>
            <a:pPr marL="90805">
              <a:lnSpc>
                <a:spcPct val="100000"/>
              </a:lnSpc>
            </a:pPr>
            <a:r>
              <a:rPr lang="fr-CA" sz="1100" dirty="0">
                <a:latin typeface="Calibri"/>
                <a:cs typeface="Calibri"/>
              </a:rPr>
              <a:t>de fournisseurs attitrés/licences en volume avant son expiration.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876" y="211691"/>
            <a:ext cx="859476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CA" sz="2000" dirty="0"/>
              <a:t>Programme de gestion des contrats avec les fournisseurs attirés : Perspectives sur trois ans – T4 2026 (octobre-décembre)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762000" y="6547712"/>
            <a:ext cx="4016858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 dirty="0">
                <a:latin typeface="Calibri"/>
                <a:cs typeface="Calibri"/>
              </a:rPr>
              <a:t>Perspectives sur trois ans – Octobre 2026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057407"/>
              </p:ext>
            </p:extLst>
          </p:nvPr>
        </p:nvGraphicFramePr>
        <p:xfrm>
          <a:off x="335876" y="1158831"/>
          <a:ext cx="8594764" cy="457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0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0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9186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76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94B3D6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4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13995" marR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19113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13335" indent="4445" algn="just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3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94B3D6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932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de ressources humaines
</a:t>
                      </a:r>
                      <a:b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fr-CA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Appel d’offres 20935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Octobre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598048"/>
                  </a:ext>
                </a:extLst>
              </a:tr>
              <a:tr h="1041038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04775" marR="132715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d’enquête, de médiation, de rétablissement et de formation en milieu de travail (WIMRTS)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marL="685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Octobre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89533"/>
                  </a:ext>
                </a:extLst>
              </a:tr>
              <a:tr h="912910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RAFRAÎCHIR!</a:t>
                      </a:r>
                    </a:p>
                    <a:p>
                      <a:pPr marL="9525" lvl="0" algn="l" rtl="0">
                        <a:lnSpc>
                          <a:spcPct val="100000"/>
                        </a:lnSpc>
                        <a:buNone/>
                      </a:pPr>
                      <a:endParaRPr lang="en-US" sz="1400" dirty="0"/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d’apprentissage, de formation, de recherche et d’évaluation 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Octobre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Décembre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966750"/>
                  </a:ext>
                </a:extLst>
              </a:tr>
              <a:tr h="880878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Services de contrôles de sécurité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0" marR="3937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Novembre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Avril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273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62000" y="5867400"/>
            <a:ext cx="6624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E1778-3A00-40BF-E4A7-833D88481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1EBB72A-B7C6-5916-CDF8-9CF23F9C64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9850" y="343859"/>
            <a:ext cx="866699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CA" sz="2000" dirty="0"/>
              <a:t>Programme de gestion des contrats avec les fournisseurs attitrés : Perspectives sur trois ans – T4 2026 (octobre-décembre) SUITE…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8BD7932-0199-DB90-50F6-E14706528E63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FB7346D-6288-2427-CABF-48BA8999F480}"/>
              </a:ext>
            </a:extLst>
          </p:cNvPr>
          <p:cNvSpPr txBox="1"/>
          <p:nvPr/>
        </p:nvSpPr>
        <p:spPr>
          <a:xfrm>
            <a:off x="939190" y="6387185"/>
            <a:ext cx="24898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EA465C40-5768-4655-4BFB-AA70E73E0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315828"/>
              </p:ext>
            </p:extLst>
          </p:nvPr>
        </p:nvGraphicFramePr>
        <p:xfrm>
          <a:off x="339850" y="1183158"/>
          <a:ext cx="8666990" cy="4486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86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890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76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94B3D6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4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13995" marR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19113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13335" indent="4445" algn="just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3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94B3D6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400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MISE À JOUR!</a:t>
                      </a:r>
                    </a:p>
                  </a:txBody>
                  <a:tcPr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Bateaux, moteurs et remorques</a:t>
                      </a:r>
                    </a:p>
                  </a:txBody>
                  <a:tcPr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i="0" u="none" strike="noStrike" noProof="0" dirty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Appel d’offres 19250</a:t>
                      </a:r>
                    </a:p>
                  </a:txBody>
                  <a:tcPr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Octobre 2026</a:t>
                      </a:r>
                    </a:p>
                  </a:txBody>
                  <a:tcPr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Janvier 2027</a:t>
                      </a:r>
                    </a:p>
                  </a:txBody>
                  <a:tcPr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598048"/>
                  </a:ext>
                </a:extLst>
              </a:tr>
              <a:tr h="926664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6840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Revendeur Citrix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86995" marR="74295" indent="6350" algn="ctr">
                        <a:lnSpc>
                          <a:spcPct val="100000"/>
                        </a:lnSpc>
                        <a:tabLst/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Novembre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Décembre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141283"/>
                  </a:ext>
                </a:extLst>
              </a:tr>
              <a:tr h="851782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Fournitures de laboratoire,</a:t>
                      </a:r>
                    </a:p>
                    <a:p>
                      <a:pPr marL="831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produits de consommation et produits chimiques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Novembre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745195"/>
                  </a:ext>
                </a:extLst>
              </a:tr>
              <a:tr h="92136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AF5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Dispositifs médicaux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NOUVEAU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Novembre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958928"/>
                  </a:ext>
                </a:extLst>
              </a:tr>
            </a:tbl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A8DA70C5-6019-0851-C6FC-21B03064B801}"/>
              </a:ext>
            </a:extLst>
          </p:cNvPr>
          <p:cNvSpPr txBox="1"/>
          <p:nvPr/>
        </p:nvSpPr>
        <p:spPr>
          <a:xfrm>
            <a:off x="588844" y="5830823"/>
            <a:ext cx="6624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</p:txBody>
      </p:sp>
    </p:spTree>
    <p:extLst>
      <p:ext uri="{BB962C8B-B14F-4D97-AF65-F5344CB8AC3E}">
        <p14:creationId xmlns:p14="http://schemas.microsoft.com/office/powerpoint/2010/main" val="223480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F6D63-0B76-0D6B-DCB2-C2A3C6285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8AC145-3BBA-5460-5EEB-8085D7951C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22" y="261911"/>
            <a:ext cx="84429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CA" sz="2400" dirty="0"/>
              <a:t>Programme de gestion des contrats avec les fournisseurs attitrés : Perspectives sur trois ans – T4 2026 (octobre-décembre) SUITE…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5F2E489-3CE1-41D3-AE77-066DB8E5250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41C17218-BC0B-683F-DDFE-7D6228CD841B}"/>
              </a:ext>
            </a:extLst>
          </p:cNvPr>
          <p:cNvSpPr txBox="1"/>
          <p:nvPr/>
        </p:nvSpPr>
        <p:spPr>
          <a:xfrm>
            <a:off x="939190" y="6387185"/>
            <a:ext cx="24898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6306DA06-BC33-81D4-D652-669B4E21B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633846"/>
              </p:ext>
            </p:extLst>
          </p:nvPr>
        </p:nvGraphicFramePr>
        <p:xfrm>
          <a:off x="400810" y="1363774"/>
          <a:ext cx="8392668" cy="4291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9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4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96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2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88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18824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76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94B3D6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44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3995" marR="2089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19113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13335" indent="4445" algn="just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35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94B3D6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646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245"/>
                        </a:spcBef>
                        <a:buNone/>
                      </a:pPr>
                      <a:r>
                        <a:rPr lang="fr-CA" sz="1400">
                          <a:latin typeface="Arial"/>
                          <a:ea typeface="Calibri"/>
                          <a:cs typeface="Arial"/>
                        </a:rPr>
                        <a:t>Envoyer des documents par service de messagerie.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64"/>
                        </a:lnSpc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marL="0" lvl="0" indent="0" algn="ctr">
                        <a:lnSpc>
                          <a:spcPts val="1664"/>
                        </a:lnSpc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17780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44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Novembre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24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Octobre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141283"/>
                  </a:ext>
                </a:extLst>
              </a:tr>
              <a:tr h="1001887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AF5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Lits cliniques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Appel d’offres 22177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Décembre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617939"/>
                  </a:ext>
                </a:extLst>
              </a:tr>
              <a:tr h="1001887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Revendeur Adobe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6990" marR="39370" indent="107950"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Décembre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370699"/>
                  </a:ext>
                </a:extLst>
              </a:tr>
            </a:tbl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139CC654-02AC-AE34-8584-CC199FC4A3E1}"/>
              </a:ext>
            </a:extLst>
          </p:cNvPr>
          <p:cNvSpPr txBox="1"/>
          <p:nvPr/>
        </p:nvSpPr>
        <p:spPr>
          <a:xfrm>
            <a:off x="588844" y="5807963"/>
            <a:ext cx="6624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</p:txBody>
      </p:sp>
    </p:spTree>
    <p:extLst>
      <p:ext uri="{BB962C8B-B14F-4D97-AF65-F5344CB8AC3E}">
        <p14:creationId xmlns:p14="http://schemas.microsoft.com/office/powerpoint/2010/main" val="226363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722BC-21D2-A15E-E90F-7943956E3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D160C29-F04A-1E58-5568-0821413218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3048" y="207291"/>
            <a:ext cx="842608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attirés : Perspectives sur trois ans – T1 2027 (janvier-mars)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6FC1480-B9C5-8D66-C54A-D91FB8F06CC9}"/>
              </a:ext>
            </a:extLst>
          </p:cNvPr>
          <p:cNvSpPr txBox="1"/>
          <p:nvPr/>
        </p:nvSpPr>
        <p:spPr>
          <a:xfrm>
            <a:off x="645286" y="5975464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DE2EA2C-DEE2-6A5E-6B56-E5190C895AD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290725DF-C6D9-7706-2025-CED84E26D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755991"/>
              </p:ext>
            </p:extLst>
          </p:nvPr>
        </p:nvGraphicFramePr>
        <p:xfrm>
          <a:off x="523048" y="1148883"/>
          <a:ext cx="8426080" cy="4961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6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9838"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60680" marR="252095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12763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just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657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Solutions d’ameublement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5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0" i="0" u="none" strike="noStrike" cap="none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Appel d’offres 20820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Janvier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de courtiers d’assurance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Appel d’offres 20601 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703786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archéologiques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Appel d’offres 20073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59785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RAFRAÎCHIR!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Évaluation spéciale des services de gestion de l’incapacité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89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659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D3FC6-1D56-9F31-48A0-5D8E10D3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C2BB934-9319-F965-58D1-0238DC2BE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818" y="119846"/>
            <a:ext cx="8446837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T1 2027 (janvier-mars) suite…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F4B765F-9F26-9028-E69F-34A2547B014E}"/>
              </a:ext>
            </a:extLst>
          </p:cNvPr>
          <p:cNvSpPr txBox="1"/>
          <p:nvPr/>
        </p:nvSpPr>
        <p:spPr>
          <a:xfrm>
            <a:off x="578002" y="5940337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95F8C35-65EF-9E0A-C086-2F1832783D33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4E0C930D-E9C2-A6A9-CA37-E3DAAF89A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800728"/>
              </p:ext>
            </p:extLst>
          </p:nvPr>
        </p:nvGraphicFramePr>
        <p:xfrm>
          <a:off x="230819" y="1031071"/>
          <a:ext cx="8620573" cy="48182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25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2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053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969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33070" algn="l" rtl="0">
                        <a:lnSpc>
                          <a:spcPct val="100000"/>
                        </a:lnSpc>
                      </a:pPr>
                      <a:endParaRPr lang="en-CA" sz="1400" b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3307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60680" marR="252729" algn="ctr">
                        <a:lnSpc>
                          <a:spcPct val="100000"/>
                        </a:lnSpc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6364" marR="12763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666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multilingues et autres langues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Appel d’offres 21283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2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772645"/>
                  </a:ext>
                </a:extLst>
              </a:tr>
              <a:tr h="801670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Services de consultation en gestion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6990" marR="39370" indent="107950" algn="ctr">
                        <a:lnSpc>
                          <a:spcPct val="100000"/>
                        </a:lnSpc>
                      </a:pPr>
                      <a:r>
                        <a:rPr lang="fr-CA" sz="12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281695"/>
                  </a:ext>
                </a:extLst>
              </a:tr>
              <a:tr h="80167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AF5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juridiques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tabLst/>
                        <a:defRPr/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-535305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tabLst/>
                        <a:defRPr/>
                      </a:pPr>
                      <a:r>
                        <a:rPr lang="fr-CA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tabLst/>
                        <a:defRPr/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2026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tabLst/>
                        <a:defRPr/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996441"/>
                  </a:ext>
                </a:extLst>
              </a:tr>
              <a:tr h="801670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Produits et services de sécurité des TI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1280" marR="74295" indent="107950" algn="ctr">
                        <a:lnSpc>
                          <a:spcPct val="100000"/>
                        </a:lnSpc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200" dirty="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Février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</a:pPr>
                      <a:r>
                        <a:rPr lang="fr-CA" sz="12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Octobre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584310"/>
                  </a:ext>
                </a:extLst>
              </a:tr>
              <a:tr h="75151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AF5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0" lvl="0" algn="ctr">
                        <a:lnSpc>
                          <a:spcPts val="1800"/>
                        </a:lnSpc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</a:rPr>
                        <a:t>Gilets et équipements de sécurité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17475" algn="ctr" rtl="0">
                        <a:lnSpc>
                          <a:spcPts val="1800"/>
                        </a:lnSpc>
                        <a:buNone/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ctr" rtl="0">
                        <a:lnSpc>
                          <a:spcPts val="1800"/>
                        </a:lnSpc>
                        <a:buNone/>
                        <a:tabLst/>
                      </a:pPr>
                      <a:r>
                        <a:rPr lang="fr-CA" sz="1200">
                          <a:solidFill>
                            <a:schemeClr val="tx1"/>
                          </a:solidFill>
                          <a:latin typeface="Arial"/>
                        </a:rPr>
                        <a:t>NOUVEAU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ctr" rtl="0">
                        <a:lnSpc>
                          <a:spcPts val="1800"/>
                        </a:lnSpc>
                        <a:buNone/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</a:rPr>
                        <a:t>Février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algn="ctr" rtl="0">
                        <a:lnSpc>
                          <a:spcPts val="1800"/>
                        </a:lnSpc>
                        <a:buNone/>
                      </a:pPr>
                      <a:r>
                        <a:rPr lang="fr-CA" sz="1200" b="0" dirty="0">
                          <a:solidFill>
                            <a:schemeClr val="tx1"/>
                          </a:solidFill>
                          <a:latin typeface="Arial"/>
                        </a:rPr>
                        <a:t>Mai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634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555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048" y="168727"/>
            <a:ext cx="842608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T1 2027 (janvier-mars) suite…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5286" y="5849312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14014"/>
              </p:ext>
            </p:extLst>
          </p:nvPr>
        </p:nvGraphicFramePr>
        <p:xfrm>
          <a:off x="523048" y="1148883"/>
          <a:ext cx="8426080" cy="4923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5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6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9838"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60680" marR="252729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6364" marR="12763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just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22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Gaz de laboratoire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73025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Août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703786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Épicerie consolidée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marL="1790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Août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59785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0" marR="0" lvl="0" indent="0" algn="ctr" defTabSz="125888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tabLst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d’apprentissage, de formation, de recherche et d’évaluation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Mai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89351"/>
                  </a:ext>
                </a:extLst>
              </a:tr>
              <a:tr h="96409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AF5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Approvisionnement et livraison de trousses de premiers soins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Mars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Août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9763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304" y="298923"/>
            <a:ext cx="8331392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T2 2027 (avril-juin)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7542" y="602173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71925"/>
              </p:ext>
            </p:extLst>
          </p:nvPr>
        </p:nvGraphicFramePr>
        <p:xfrm>
          <a:off x="400811" y="1125216"/>
          <a:ext cx="8453629" cy="51182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2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7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9464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7429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3370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9705" marR="17399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2076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08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4092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2230" marR="11430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Services d’élimination et de revente de véhicules et d’équipement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699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3875" marR="73025" indent="-46990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Août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957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Pain et petits pains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664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marL="0" indent="0" algn="ctr">
                        <a:lnSpc>
                          <a:spcPts val="1664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02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 de communication autochtone et multiculturelle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45720" indent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73025" indent="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Mars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5853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27635" marR="347345" lvl="0" algn="ctr"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directs à la production 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9220" indent="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210185" indent="0" algn="ctr">
                        <a:spcBef>
                          <a:spcPts val="5"/>
                        </a:spcBef>
                        <a:buNone/>
                        <a:tabLst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ctr">
                        <a:spcBef>
                          <a:spcPts val="5"/>
                        </a:spcBef>
                        <a:buNone/>
                      </a:pPr>
                      <a:r>
                        <a:rPr lang="fr-CA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Novembre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9742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DFF16-9F44-B93C-3051-9AFC7507C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601F23C-4FD4-A8C8-012C-81EA13867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3048" y="176587"/>
            <a:ext cx="8369492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T2 2027 (avril-juin) SUITE…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345A21F-1136-09BA-1391-5BB80F9DE931}"/>
              </a:ext>
            </a:extLst>
          </p:cNvPr>
          <p:cNvSpPr txBox="1"/>
          <p:nvPr/>
        </p:nvSpPr>
        <p:spPr>
          <a:xfrm>
            <a:off x="645286" y="584393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2155CEE-6C1B-304E-8415-5E06E32380A9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786C549F-C9D3-ED27-C273-E2B8F48B8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11824"/>
              </p:ext>
            </p:extLst>
          </p:nvPr>
        </p:nvGraphicFramePr>
        <p:xfrm>
          <a:off x="400811" y="1146920"/>
          <a:ext cx="8491729" cy="5020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6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7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0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9685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7429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33705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179705" marR="173990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2076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50165" indent="4445" algn="just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08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942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Arial"/>
                        </a:rPr>
                        <a:t>Détecteurs de vapotage et dispositions relatives à la sécurité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049213"/>
                  </a:ext>
                </a:extLst>
              </a:tr>
              <a:tr h="878084">
                <a:tc>
                  <a:txBody>
                    <a:bodyPr/>
                    <a:lstStyle/>
                    <a:p>
                      <a:pPr marL="10160" marR="0" algn="ctr" rtl="0" fontAlgn="base">
                        <a:lnSpc>
                          <a:spcPts val="1800"/>
                        </a:lnSpc>
                        <a:buNone/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 panose="020B0604020202020204" pitchFamily="34" charset="0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Revendeur de logiciels Service de gestion de centres de données (SGCD)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6990" marR="39370" indent="107950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Juillet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14718"/>
                  </a:ext>
                </a:extLst>
              </a:tr>
              <a:tr h="1015152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318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Solution d’intégration et d’administration pour les apprenants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1495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Appel d’offres 20403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934841"/>
                  </a:ext>
                </a:extLst>
              </a:tr>
              <a:tr h="987597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6921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d’information sur le crédit à la consommation et commercial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Avril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Juin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240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76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181E6-1B48-F084-C9DC-989FC782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501D88D-4470-353D-8C6F-A0A9D0A74A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7234" y="294844"/>
            <a:ext cx="8625842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T2 2027 (avril-juin) SUITE…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501C06F-A353-417B-5701-50CDD86BFAFE}"/>
              </a:ext>
            </a:extLst>
          </p:cNvPr>
          <p:cNvSpPr txBox="1"/>
          <p:nvPr/>
        </p:nvSpPr>
        <p:spPr>
          <a:xfrm>
            <a:off x="645286" y="5938212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DACF141-D5C2-83AD-219C-224B9C1BB3E0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5F1FB2D-528F-63F7-7083-B27831B57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012610"/>
              </p:ext>
            </p:extLst>
          </p:nvPr>
        </p:nvGraphicFramePr>
        <p:xfrm>
          <a:off x="355390" y="1063100"/>
          <a:ext cx="8529531" cy="5102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7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8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22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2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624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7429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33705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79705" marR="173990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05740" marR="2076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50165" indent="4445" algn="just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08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239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de préparation à la gestion des urgences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Appel d’offres 19193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Août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153189"/>
                  </a:ext>
                </a:extLst>
              </a:tr>
              <a:tr h="103109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44500" marR="533400" indent="0" algn="ctr">
                        <a:lnSpc>
                          <a:spcPct val="100000"/>
                        </a:lnSpc>
                        <a:tabLst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Solutions de plateforme de données connectées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3975" indent="0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Mai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19158"/>
                  </a:ext>
                </a:extLst>
              </a:tr>
              <a:tr h="955698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318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Graphismes des véhicules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4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Appel d’offres 21410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Octobre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934841"/>
                  </a:ext>
                </a:extLst>
              </a:tr>
              <a:tr h="972764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Hélicoptères et aéronefs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27305" indent="90488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Juin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>
                      <a:solidFill>
                        <a:srgbClr val="94B3D6"/>
                      </a:solidFill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240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47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286" y="175005"/>
            <a:ext cx="8041514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200" dirty="0"/>
              <a:t>Programme de gestion des contrats avec les fournisseurs attitrés : Perspectives sur trois ans – T3 2027 (Juillet-septembre)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7542" y="584393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784890"/>
              </p:ext>
            </p:extLst>
          </p:nvPr>
        </p:nvGraphicFramePr>
        <p:xfrm>
          <a:off x="461773" y="1179951"/>
          <a:ext cx="8415528" cy="4956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93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2143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4000" marR="1816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64465" marR="183515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0645" marR="66675" indent="4445" algn="just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5080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94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Services de planification et d’achat de médias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Juillet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Avril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693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de gestion des talents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Juillet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Juillet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920471"/>
                  </a:ext>
                </a:extLst>
              </a:tr>
              <a:tr h="919520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318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Gestion de portefeuilles de projets d’entreprise (GPPE)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Août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Novembre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494275"/>
                  </a:ext>
                </a:extLst>
              </a:tr>
              <a:tr h="919520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Services de réinstallation des employés 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8168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37C05-DA83-B603-22B8-7F83E8C72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8862230-E71E-60B2-16C3-7BC75A80CC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7542" y="211476"/>
            <a:ext cx="8070312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T3 2027 (juillet-septembre) SUITE…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270FAE1-9CF2-72F4-3C5F-C611D5A5F8B9}"/>
              </a:ext>
            </a:extLst>
          </p:cNvPr>
          <p:cNvSpPr txBox="1"/>
          <p:nvPr/>
        </p:nvSpPr>
        <p:spPr>
          <a:xfrm>
            <a:off x="707542" y="5849312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024157C-D83A-33A2-2D88-DB54FF74EA9F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4202B49-FFB8-0BC9-FBB1-31574033D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847601"/>
              </p:ext>
            </p:extLst>
          </p:nvPr>
        </p:nvGraphicFramePr>
        <p:xfrm>
          <a:off x="523048" y="1123627"/>
          <a:ext cx="8254806" cy="5055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1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8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6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10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9473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254000" marR="1816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64465" marR="183515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0645" marR="66675" indent="4445" algn="just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5080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3146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Équipement et services techniques pour l’organisation d’événements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Juin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034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Surveillance des médias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139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Évaluation spéciale du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Programme de gestion de l’invalidité (PGI)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fr-CA" sz="14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Juillet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681829"/>
                  </a:ext>
                </a:extLst>
              </a:tr>
              <a:tr h="977139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44500" marR="633095" indent="0" algn="ctr" defTabSz="2513013">
                        <a:lnSpc>
                          <a:spcPct val="100000"/>
                        </a:lnSpc>
                        <a:spcBef>
                          <a:spcPts val="0"/>
                        </a:spcBef>
                        <a:tabLst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Solutions de plateforme d’expérience client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668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651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Janvier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94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72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1E680-0FBF-452E-0B50-BD5DC6B78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434BE8D-4791-396A-CD8C-425BDBB972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5286" y="195237"/>
            <a:ext cx="8315834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T3 2027 (juillet-septembre) SUITE…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9635B2E-4C46-148D-E3C5-77CFF5DAFD04}"/>
              </a:ext>
            </a:extLst>
          </p:cNvPr>
          <p:cNvSpPr txBox="1"/>
          <p:nvPr/>
        </p:nvSpPr>
        <p:spPr>
          <a:xfrm>
            <a:off x="645286" y="5849312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D8D82EB-E8CB-91B2-5FF8-13D60F2CD0E1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ACE792EE-B0FE-1556-F6C0-3E9F6912E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54727"/>
              </p:ext>
            </p:extLst>
          </p:nvPr>
        </p:nvGraphicFramePr>
        <p:xfrm>
          <a:off x="523048" y="1138617"/>
          <a:ext cx="8438072" cy="51248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3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4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1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9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2431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90488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488" marR="18161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64465" marR="183515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0645" marR="66675" indent="4445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5080" algn="ctr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357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Solutions de plateforme d’expérience utilisateur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FPO et autres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FPO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651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Janvier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104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866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Solutions de sécurité adaptatives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64"/>
                        </a:lnSpc>
                        <a:spcBef>
                          <a:spcPts val="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  <a:p>
                      <a:pPr algn="ctr">
                        <a:lnSpc>
                          <a:spcPts val="1664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94992"/>
                  </a:ext>
                </a:extLst>
              </a:tr>
              <a:tr h="967104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Services de recrutement (TAJC)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fr-CA" sz="14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/>
                          <a:cs typeface="Arial"/>
                        </a:rPr>
                        <a:t>Appel d’offres 19562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latin typeface="Arial"/>
                          <a:cs typeface="Arial"/>
                        </a:rPr>
                        <a:t>Juillet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37795"/>
                  </a:ext>
                </a:extLst>
              </a:tr>
              <a:tr h="967104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FF0000"/>
                          </a:solidFill>
                          <a:latin typeface="Arial"/>
                        </a:rPr>
                        <a:t>MISE À JOUR!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de gardiens de sécurité 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Appel d’offres 21868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Septembre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Décembre 2027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408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276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811" y="255015"/>
            <a:ext cx="8392667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T4 2027 (octobre-décembre)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5286" y="577027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227017"/>
              </p:ext>
            </p:extLst>
          </p:nvPr>
        </p:nvGraphicFramePr>
        <p:xfrm>
          <a:off x="461770" y="1242198"/>
          <a:ext cx="8331708" cy="4188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2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5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5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94146">
                <a:tc>
                  <a:txBody>
                    <a:bodyPr/>
                    <a:lstStyle/>
                    <a:p>
                      <a:pPr marL="90488" indent="0" algn="ctr" defTabSz="900113">
                        <a:lnSpc>
                          <a:spcPct val="100000"/>
                        </a:lnSpc>
                        <a:tabLst>
                          <a:tab pos="0" algn="l"/>
                          <a:tab pos="539750" algn="l"/>
                        </a:tabLst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50165" indent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084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Fourniture et livraison de propane en vrac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900280"/>
                  </a:ext>
                </a:extLst>
              </a:tr>
              <a:tr h="1092080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Conception de l’expérience et services connexes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5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0" i="0" u="none" strike="noStrike" cap="none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Novembre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Octobre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511880"/>
                  </a:ext>
                </a:extLst>
              </a:tr>
              <a:tr h="980292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Publication assistée par ordinateur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5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Novembre 2027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Avril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9743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048" y="215980"/>
            <a:ext cx="8282624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T1 2028 (janvier-mars)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5286" y="584160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91300"/>
              </p:ext>
            </p:extLst>
          </p:nvPr>
        </p:nvGraphicFramePr>
        <p:xfrm>
          <a:off x="523049" y="1200466"/>
          <a:ext cx="8201851" cy="46599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3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2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11">
                <a:tc>
                  <a:txBody>
                    <a:bodyPr/>
                    <a:lstStyle/>
                    <a:p>
                      <a:pPr marL="90488" indent="0" algn="ctr" defTabSz="900113">
                        <a:lnSpc>
                          <a:spcPct val="100000"/>
                        </a:lnSpc>
                        <a:tabLst>
                          <a:tab pos="0" algn="l"/>
                          <a:tab pos="539750" algn="l"/>
                        </a:tabLst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50165" indent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470"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006FC0"/>
                          </a:solidFill>
                          <a:latin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Services de recherche commandée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Janvier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Septembre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59913"/>
                  </a:ext>
                </a:extLst>
              </a:tr>
              <a:tr h="1313288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035"/>
                        </a:spcBef>
                        <a:buNone/>
                      </a:pPr>
                      <a:r>
                        <a:rPr lang="fr-CA" sz="14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Avis d’appel d’offres et services de publicité de recrutement réglementaire et légal pour le contrat d’agence attitrée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60"/>
                        </a:spcBef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2028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Septembre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514331"/>
                  </a:ext>
                </a:extLst>
              </a:tr>
              <a:tr h="1188405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7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Produits serveurs x86, services de maintenance et services connexes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5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Février 2028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9525" lvl="0" algn="ctr">
                        <a:lnSpc>
                          <a:spcPct val="100000"/>
                        </a:lnSpc>
                        <a:spcBef>
                          <a:spcPts val="1570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Juin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12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225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553A6-061E-61E3-0BCE-B2C075DE8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C7A6C3B-519F-9D3D-E464-D1C03F85CC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3048" y="215980"/>
            <a:ext cx="7962584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400" dirty="0"/>
              <a:t>Programme de gestion des contrats avec les fournisseurs attirés : Perspectives sur trois ans – T1 2028 (janvier-mars) suite…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A7AC765-12BD-A898-96EF-45D5B4EF653D}"/>
              </a:ext>
            </a:extLst>
          </p:cNvPr>
          <p:cNvSpPr txBox="1"/>
          <p:nvPr/>
        </p:nvSpPr>
        <p:spPr>
          <a:xfrm>
            <a:off x="645286" y="584160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BBAB7C3-07FC-8C4F-634E-B484C12AF6D6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64C21215-F623-66B2-332B-71EA9647A2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711127"/>
              </p:ext>
            </p:extLst>
          </p:nvPr>
        </p:nvGraphicFramePr>
        <p:xfrm>
          <a:off x="523048" y="1368106"/>
          <a:ext cx="8201851" cy="34715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3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2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11">
                <a:tc>
                  <a:txBody>
                    <a:bodyPr/>
                    <a:lstStyle/>
                    <a:p>
                      <a:pPr marL="90488" indent="0" algn="ctr" defTabSz="900113">
                        <a:lnSpc>
                          <a:spcPct val="100000"/>
                        </a:lnSpc>
                        <a:tabLst>
                          <a:tab pos="0" algn="l"/>
                          <a:tab pos="539750" algn="l"/>
                        </a:tabLst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9388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 clients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50165" indent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470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Carburant d’aviation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Février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59913"/>
                  </a:ext>
                </a:extLst>
              </a:tr>
              <a:tr h="1313288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5405" marR="17780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Solutions communes d’automatisation des processus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53975" indent="-4445" algn="ctr">
                        <a:lnSpc>
                          <a:spcPct val="100000"/>
                        </a:lnSpc>
                        <a:tabLst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 </a:t>
                      </a:r>
                    </a:p>
                    <a:p>
                      <a:pPr marL="4445" marR="53975" indent="-4445" algn="ctr">
                        <a:lnSpc>
                          <a:spcPct val="100000"/>
                        </a:lnSpc>
                        <a:tabLst/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Mars 2028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Juillet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514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356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6947" y="175336"/>
            <a:ext cx="8282732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000" dirty="0"/>
              <a:t>Programme de gestion des contrats avec les fournisseurs attitrés : Perspectives sur trois ans – T2 2028 (avril-juin)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5286" y="5849312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073390"/>
              </p:ext>
            </p:extLst>
          </p:nvPr>
        </p:nvGraphicFramePr>
        <p:xfrm>
          <a:off x="523048" y="995121"/>
          <a:ext cx="8346631" cy="53533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7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42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10235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144780" marB="0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33070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144780" marB="0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Client</a:t>
                      </a:r>
                    </a:p>
                    <a:p>
                      <a:pPr marL="329565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</a:t>
                      </a:r>
                    </a:p>
                  </a:txBody>
                  <a:tcPr marL="0" marR="0" marT="38100" marB="0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12763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135890" marB="0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just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135890" marB="0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7785" marR="508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135890" marB="0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249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d’acquisition et d’aménagement de véhicules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 2028</a:t>
                      </a:r>
                    </a:p>
                  </a:txBody>
                  <a:tcPr marL="0" marR="0" marT="0" marB="0" anchor="ctr"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Juillet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>
                      <a:solidFill>
                        <a:srgbClr val="94B3D6"/>
                      </a:solidFill>
                      <a:prstDash val="soli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911098"/>
                  </a:ext>
                </a:extLst>
              </a:tr>
              <a:tr h="725680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Salles de réunion hybrides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Août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832522"/>
                  </a:ext>
                </a:extLst>
              </a:tr>
              <a:tr h="784371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Main-d’œuvre temporaire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9370" indent="0"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lang="fr-CA" sz="1400"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2029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053264"/>
                  </a:ext>
                </a:extLst>
              </a:tr>
              <a:tr h="827154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indent="0" algn="ctr" eaLnBrk="1" fontAlgn="auto" latinLnBrk="0" hangingPunct="1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Scribe en intelligence artificielle (IA)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auto" latinLnBrk="0" hangingPunct="1">
                        <a:buNone/>
                      </a:pPr>
                      <a:r>
                        <a:rPr lang="fr-CA" sz="1400" b="0" i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2029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151150"/>
                  </a:ext>
                </a:extLst>
              </a:tr>
              <a:tr h="755848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de publicité et de communication marketing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auto" latinLnBrk="0" hangingPunct="1">
                        <a:buNone/>
                      </a:pPr>
                      <a:r>
                        <a:rPr lang="fr-CA" sz="1400" b="0" i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Avril 2029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94B3D6"/>
                      </a:solidFill>
                      <a:prstDash val="soli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32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342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5622" y="208678"/>
            <a:ext cx="8201762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400" dirty="0"/>
              <a:t>Programme de gestion des contrats avec les fournisseurs attirés : Perspectives sur trois ans – T3 2028 (Juillet-septembre)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9922" y="576265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419473"/>
              </p:ext>
            </p:extLst>
          </p:nvPr>
        </p:nvGraphicFramePr>
        <p:xfrm>
          <a:off x="523048" y="1294818"/>
          <a:ext cx="8346632" cy="3376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2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87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09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09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939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14478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14478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Client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</a:t>
                      </a:r>
                    </a:p>
                  </a:txBody>
                  <a:tcPr marL="0" marR="0" marT="3810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  <a:tabLst/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13589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13589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13589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6686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NOUVEAU!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Plateforme d’applications infonuagiques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Juillet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Octobre 2028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809514"/>
                  </a:ext>
                </a:extLst>
              </a:tr>
              <a:tr h="1086686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indent="0" algn="ctr" eaLnBrk="1" fontAlgn="auto" latinLnBrk="0" hangingPunct="1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de relations publiques et de communications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auto" latinLnBrk="0" hangingPunct="1">
                        <a:buNone/>
                      </a:pPr>
                      <a:r>
                        <a:rPr lang="fr-CA" sz="1400" b="0" i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Août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Juin 2029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134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00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6CF8-CD88-C26D-894F-E1B8C0B2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586E85A-52C7-959D-BA59-6290AE6CBC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5622" y="208678"/>
            <a:ext cx="8558378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400" dirty="0"/>
              <a:t>Programme de gestion des contrats avec les fournisseurs attitrés : Perspectives sur trois ans – T3 2028 (octobre-décembre)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2B4020-5AA3-CB1D-CBD1-F903ED9D4926}"/>
              </a:ext>
            </a:extLst>
          </p:cNvPr>
          <p:cNvSpPr txBox="1"/>
          <p:nvPr/>
        </p:nvSpPr>
        <p:spPr>
          <a:xfrm>
            <a:off x="699922" y="576265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828C4BF-70FC-672C-3B16-C1E4DBF8DC6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178532A4-5B1B-D175-567F-9F716C4D6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392222"/>
              </p:ext>
            </p:extLst>
          </p:nvPr>
        </p:nvGraphicFramePr>
        <p:xfrm>
          <a:off x="523048" y="1294818"/>
          <a:ext cx="8415212" cy="23736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5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9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0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02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326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14478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14478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Client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</a:t>
                      </a:r>
                    </a:p>
                  </a:txBody>
                  <a:tcPr marL="0" marR="0" marT="3810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  <a:tabLst/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13589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13589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13589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0916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indent="0" algn="ctr" eaLnBrk="1" fontAlgn="auto" latinLnBrk="0" hangingPunct="1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Appareils et services informatiques destinés aux utilisateurs finaux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auto" latinLnBrk="0" hangingPunct="1">
                        <a:buNone/>
                      </a:pPr>
                      <a:r>
                        <a:rPr lang="fr-CA" sz="1400" b="0" i="0">
                          <a:solidFill>
                            <a:schemeClr val="tx1"/>
                          </a:solidFill>
                          <a:latin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Décembre 2028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Juillet 2029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80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935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221056"/>
            <a:ext cx="7942682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400" dirty="0"/>
              <a:t>Programme de gestion des contrats avec les fournisseurs attitrés : Perspectives sur trois ans – T1 2029 (janvier-mars)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5286" y="578551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9580"/>
              </p:ext>
            </p:extLst>
          </p:nvPr>
        </p:nvGraphicFramePr>
        <p:xfrm>
          <a:off x="460697" y="1269915"/>
          <a:ext cx="8368510" cy="3438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36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226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Client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  <a:tabLst/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860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Motoneiges et véhicules tout-terrain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Janvier 2029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 2029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5860">
                <a:tc>
                  <a:txBody>
                    <a:bodyPr/>
                    <a:lstStyle/>
                    <a:p>
                      <a:pPr marL="95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A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6FC0"/>
                          </a:solidFill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REMPLACEMENT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Services de marketing du rendement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eaLnBrk="1" fontAlgn="auto" latinLnBrk="0" hangingPunct="1">
                        <a:spcBef>
                          <a:spcPts val="160"/>
                        </a:spcBef>
                        <a:buNone/>
                      </a:pPr>
                      <a:r>
                        <a:rPr lang="fr-CA" sz="1400" b="0" i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FPO et autres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À confirmer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1035"/>
                        </a:spcBef>
                        <a:buNone/>
                      </a:pPr>
                      <a:r>
                        <a:rPr lang="fr-CA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Mars 2029</a:t>
                      </a: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1035"/>
                        </a:spcBef>
                        <a:buNone/>
                      </a:pPr>
                      <a:r>
                        <a:rPr lang="fr-CA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Janvier 2030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847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451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AA716-2E3F-2E48-8F2E-032D65667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F291DD8-DF05-EF45-33B4-E7D1F7864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4793" y="221056"/>
            <a:ext cx="8761259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400" dirty="0"/>
              <a:t>Programme de gestion des contrats avec les fournisseurs attitrés : Perspectives sur trois ans – T2 2029 (avril-juin)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688FE83-70D9-F24D-287B-79E36ADC3615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3E89352-1589-6A12-7C8C-23B5E4DDE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434797"/>
              </p:ext>
            </p:extLst>
          </p:nvPr>
        </p:nvGraphicFramePr>
        <p:xfrm>
          <a:off x="460697" y="1269915"/>
          <a:ext cx="8368510" cy="225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36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508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Client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  <a:tabLst/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860">
                <a:tc>
                  <a:txBody>
                    <a:bodyPr/>
                    <a:lstStyle/>
                    <a:p>
                      <a:pPr marL="9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4">
            <a:extLst>
              <a:ext uri="{FF2B5EF4-FFF2-40B4-BE49-F238E27FC236}">
                <a16:creationId xmlns:a16="http://schemas.microsoft.com/office/drawing/2014/main" id="{2E8F46F0-F22C-9A0D-9F50-582E24ABC204}"/>
              </a:ext>
            </a:extLst>
          </p:cNvPr>
          <p:cNvSpPr txBox="1"/>
          <p:nvPr/>
        </p:nvSpPr>
        <p:spPr>
          <a:xfrm>
            <a:off x="645286" y="578551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</p:spTree>
    <p:extLst>
      <p:ext uri="{BB962C8B-B14F-4D97-AF65-F5344CB8AC3E}">
        <p14:creationId xmlns:p14="http://schemas.microsoft.com/office/powerpoint/2010/main" val="85615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471F4-847A-C02B-B9A2-677CDAC92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A0F6B20-787B-836E-0EB5-DC4EC1643D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0698" y="221056"/>
            <a:ext cx="8368510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fr-CA" sz="2400" dirty="0"/>
              <a:t>Programme de gestion des contrats avec les fournisseurs attitrés : Perspectives sur trois ans – T3 2029 (Juillet-septembre)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47743B4-DCD8-72E7-7465-25D0BF3C5E19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463B40CB-3E37-994A-2908-3F5EA202995D}"/>
              </a:ext>
            </a:extLst>
          </p:cNvPr>
          <p:cNvGraphicFramePr>
            <a:graphicFrameLocks noGrp="1"/>
          </p:cNvGraphicFramePr>
          <p:nvPr/>
        </p:nvGraphicFramePr>
        <p:xfrm>
          <a:off x="460697" y="1269915"/>
          <a:ext cx="8368510" cy="225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36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508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Catégorie – Description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Client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Utilisateurs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27635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  <a:tabLst/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Numéro de fournisseur attitré**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5255" marR="50165" indent="444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Estimation de l’appel d’offres électronique</a:t>
                      </a:r>
                    </a:p>
                  </a:txBody>
                  <a:tcPr marL="0" marR="0" marT="0" marB="0" anchor="ctr"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lang="fr-CA" sz="1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Date estimative de début du contrat</a:t>
                      </a: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860">
                <a:tc>
                  <a:txBody>
                    <a:bodyPr/>
                    <a:lstStyle/>
                    <a:p>
                      <a:pPr marL="95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4F81BC"/>
                      </a:solidFill>
                      <a:prstDash val="solid"/>
                    </a:lnL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CA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4F81BC"/>
                      </a:solidFill>
                      <a:prstDash val="solid"/>
                    </a:lnR>
                    <a:lnT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4B3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202623FE-A520-9153-10BF-95F312B13FD0}"/>
              </a:ext>
            </a:extLst>
          </p:cNvPr>
          <p:cNvSpPr txBox="1"/>
          <p:nvPr/>
        </p:nvSpPr>
        <p:spPr>
          <a:xfrm>
            <a:off x="645286" y="5785510"/>
            <a:ext cx="6624320" cy="733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fr-CA" sz="1200">
                <a:latin typeface="Calibri"/>
                <a:cs typeface="Calibri"/>
              </a:rPr>
              <a:t>Les documents d’appel d’offres peuvent comprendre des demandes d’information.</a:t>
            </a:r>
          </a:p>
          <a:p>
            <a:pPr marL="12700">
              <a:lnSpc>
                <a:spcPct val="100000"/>
              </a:lnSpc>
            </a:pPr>
            <a:r>
              <a:rPr lang="fr-CA" sz="1200">
                <a:latin typeface="Calibri"/>
                <a:cs typeface="Calibri"/>
              </a:rPr>
              <a:t>**Indique le numéro actuel de l’entente du fournisseur attitré. Le numéro sera modifié lors de la création de la demande de proposition de remplacement.</a:t>
            </a: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endParaRPr lang="en-CA" sz="1200" dirty="0">
              <a:latin typeface="Calibri"/>
              <a:cs typeface="Calibri"/>
            </a:endParaRPr>
          </a:p>
          <a:p>
            <a:pPr marL="143510">
              <a:lnSpc>
                <a:spcPct val="100000"/>
              </a:lnSpc>
              <a:spcBef>
                <a:spcPts val="130"/>
              </a:spcBef>
            </a:pPr>
            <a:r>
              <a:rPr lang="fr-CA" sz="1200">
                <a:latin typeface="Calibri"/>
                <a:cs typeface="Calibri"/>
              </a:rPr>
              <a:t>Perspectives sur trois ans – Octobre 2026</a:t>
            </a:r>
          </a:p>
        </p:txBody>
      </p:sp>
    </p:spTree>
    <p:extLst>
      <p:ext uri="{BB962C8B-B14F-4D97-AF65-F5344CB8AC3E}">
        <p14:creationId xmlns:p14="http://schemas.microsoft.com/office/powerpoint/2010/main" val="2750937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7A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171A06383C3E44A6A7C9AC69472AF6" ma:contentTypeVersion="6" ma:contentTypeDescription="Create a new document." ma:contentTypeScope="" ma:versionID="15a99521bcdda9468cc1b966d78fa132">
  <xsd:schema xmlns:xsd="http://www.w3.org/2001/XMLSchema" xmlns:xs="http://www.w3.org/2001/XMLSchema" xmlns:p="http://schemas.microsoft.com/office/2006/metadata/properties" xmlns:ns2="65949f6e-4f29-42a7-818a-5c8c17c301e6" xmlns:ns3="120f6d61-bb55-4c60-b78a-0246f4b59af1" targetNamespace="http://schemas.microsoft.com/office/2006/metadata/properties" ma:root="true" ma:fieldsID="5a944164ac0dcbcb7b5b91e581a9f693" ns2:_="" ns3:_="">
    <xsd:import namespace="65949f6e-4f29-42a7-818a-5c8c17c301e6"/>
    <xsd:import namespace="120f6d61-bb55-4c60-b78a-0246f4b59a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49f6e-4f29-42a7-818a-5c8c17c301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f6d61-bb55-4c60-b78a-0246f4b59af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7A6E02-920D-43C4-B21B-91034AF59189}">
  <ds:schemaRefs>
    <ds:schemaRef ds:uri="120f6d61-bb55-4c60-b78a-0246f4b59af1"/>
    <ds:schemaRef ds:uri="65949f6e-4f29-42a7-818a-5c8c17c301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A24DA73-4B1B-4B9E-B24B-CB2DB88F80BE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65949f6e-4f29-42a7-818a-5c8c17c301e6"/>
    <ds:schemaRef ds:uri="120f6d61-bb55-4c60-b78a-0246f4b59af1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12B2B1-AA94-478E-9EE9-B343320E256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34a106e-6316-442c-ad35-738afd673d2b}" enabled="1" method="Standard" siteId="{cddc1229-ac2a-4b97-b78a-0e5cacb5865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</TotalTime>
  <Words>3379</Words>
  <Application>Microsoft Office PowerPoint</Application>
  <PresentationFormat>On-screen Show (4:3)</PresentationFormat>
  <Paragraphs>721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Office Theme</vt:lpstr>
      <vt:lpstr>Programme de gestion des contrats avec les fournisseurs attirés d’ApprovisiOntario </vt:lpstr>
      <vt:lpstr>Programme de gestion des contrats avec les fournisseurs attirés : Perspectives sur trois ans</vt:lpstr>
      <vt:lpstr>Programme de gestion des contrats avec les fournisseurs attirés : Perspectives sur trois ans – T4 2026 (octobre-décembre)</vt:lpstr>
      <vt:lpstr>Programme de gestion des contrats avec les fournisseurs attitrés : Perspectives sur trois ans – T4 2026 (octobre-décembre) SUITE…</vt:lpstr>
      <vt:lpstr>Programme de gestion des contrats avec les fournisseurs attitrés : Perspectives sur trois ans – T4 2026 (octobre-décembre) SUITE…</vt:lpstr>
      <vt:lpstr>Programme de gestion des contrats avec les fournisseurs attirés : Perspectives sur trois ans – T1 2027 (janvier-mars)</vt:lpstr>
      <vt:lpstr>Programme de gestion des contrats avec les fournisseurs attitrés : Perspectives sur trois ans – T1 2027 (janvier-mars) suite…</vt:lpstr>
      <vt:lpstr>Programme de gestion des contrats avec les fournisseurs attitrés : Perspectives sur trois ans – T1 2027 (janvier-mars) suite…</vt:lpstr>
      <vt:lpstr>Programme de gestion des contrats avec les fournisseurs attitrés : Perspectives sur trois ans – T2 2027 (avril-juin)</vt:lpstr>
      <vt:lpstr>Programme de gestion des contrats avec les fournisseurs attitrés : Perspectives sur trois ans – T2 2027 (avril-juin) SUITE…</vt:lpstr>
      <vt:lpstr>Programme de gestion des contrats avec les fournisseurs attitrés : Perspectives sur trois ans – T2 2027 (avril-juin) SUITE…</vt:lpstr>
      <vt:lpstr>Programme de gestion des contrats avec les fournisseurs attitrés : Perspectives sur trois ans – T3 2027 (Juillet-septembre)</vt:lpstr>
      <vt:lpstr>Programme de gestion des contrats avec les fournisseurs attitrés : Perspectives sur trois ans – T3 2027 (juillet-septembre) SUITE…</vt:lpstr>
      <vt:lpstr>Programme de gestion des contrats avec les fournisseurs attitrés : Perspectives sur trois ans – T3 2027 (juillet-septembre) SUITE…</vt:lpstr>
      <vt:lpstr>Programme de gestion des contrats avec les fournisseurs attitrés : Perspectives sur trois ans – T4 2027 (octobre-décembre)</vt:lpstr>
      <vt:lpstr>Programme de gestion des contrats avec les fournisseurs attitrés : Perspectives sur trois ans – T1 2028 (janvier-mars)</vt:lpstr>
      <vt:lpstr>Programme de gestion des contrats avec les fournisseurs attirés : Perspectives sur trois ans – T1 2028 (janvier-mars) suite…</vt:lpstr>
      <vt:lpstr>Programme de gestion des contrats avec les fournisseurs attitrés : Perspectives sur trois ans – T2 2028 (avril-juin)</vt:lpstr>
      <vt:lpstr>Programme de gestion des contrats avec les fournisseurs attirés : Perspectives sur trois ans – T3 2028 (Juillet-septembre)</vt:lpstr>
      <vt:lpstr>Programme de gestion des contrats avec les fournisseurs attitrés : Perspectives sur trois ans – T3 2028 (octobre-décembre)</vt:lpstr>
      <vt:lpstr>Programme de gestion des contrats avec les fournisseurs attitrés : Perspectives sur trois ans – T1 2029 (janvier-mars)</vt:lpstr>
      <vt:lpstr>Programme de gestion des contrats avec les fournisseurs attitrés : Perspectives sur trois ans – T2 2029 (avril-juin)</vt:lpstr>
      <vt:lpstr>Programme de gestion des contrats avec les fournisseurs attitrés : Perspectives sur trois ans – T3 2029 (Juillet-septembre)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1 of 12 (Delete any unused sample slides when not in use)</dc:title>
  <dc:creator>Campbell, Ashley (CAB)</dc:creator>
  <cp:lastModifiedBy>Claudia You</cp:lastModifiedBy>
  <cp:revision>50</cp:revision>
  <cp:lastPrinted>2025-09-04T12:19:26Z</cp:lastPrinted>
  <dcterms:created xsi:type="dcterms:W3CDTF">2025-09-03T18:47:29Z</dcterms:created>
  <dcterms:modified xsi:type="dcterms:W3CDTF">2026-10-22T18:59:29Z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2025-09-03T00:00:00Z</vt:filetime>
  </property>
  <property fmtid="{D5CDD505-2E9C-101B-9397-08002B2CF9AE}" pid="5" name="MSIP_Label_034a106e-6316-442c-ad35-738afd673d2b_Enabled">
    <vt:lpwstr>True</vt:lpwstr>
  </property>
  <property fmtid="{D5CDD505-2E9C-101B-9397-08002B2CF9AE}" pid="6" name="MSIP_Label_034a106e-6316-442c-ad35-738afd673d2b_Method">
    <vt:lpwstr>Standard</vt:lpwstr>
  </property>
  <property fmtid="{D5CDD505-2E9C-101B-9397-08002B2CF9AE}" pid="7" name="MSIP_Label_034a106e-6316-442c-ad35-738afd673d2b_SiteId">
    <vt:lpwstr>cddc1229-ac2a-4b97-b78a-0e5cacb5865c</vt:lpwstr>
  </property>
  <property fmtid="{D5CDD505-2E9C-101B-9397-08002B2CF9AE}" pid="8" name="Producer">
    <vt:lpwstr>Microsoft® PowerPoint® for Microsoft 365</vt:lpwstr>
  </property>
  <property fmtid="{D5CDD505-2E9C-101B-9397-08002B2CF9AE}" pid="9" name="ContentTypeId">
    <vt:lpwstr>0x010100F4171A06383C3E44A6A7C9AC69472AF6</vt:lpwstr>
  </property>
</Properties>
</file>